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7" r:id="rId2"/>
    <p:sldId id="271" r:id="rId3"/>
    <p:sldId id="272" r:id="rId4"/>
    <p:sldId id="258" r:id="rId5"/>
    <p:sldId id="259" r:id="rId6"/>
    <p:sldId id="260" r:id="rId7"/>
    <p:sldId id="303" r:id="rId8"/>
    <p:sldId id="262" r:id="rId9"/>
    <p:sldId id="305" r:id="rId10"/>
    <p:sldId id="300" r:id="rId11"/>
    <p:sldId id="284" r:id="rId12"/>
    <p:sldId id="285" r:id="rId13"/>
    <p:sldId id="304" r:id="rId14"/>
    <p:sldId id="287" r:id="rId15"/>
    <p:sldId id="288" r:id="rId16"/>
    <p:sldId id="301" r:id="rId17"/>
    <p:sldId id="27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4" r:id="rId26"/>
    <p:sldId id="275" r:id="rId27"/>
    <p:sldId id="276" r:id="rId28"/>
    <p:sldId id="290" r:id="rId29"/>
    <p:sldId id="277" r:id="rId30"/>
    <p:sldId id="281" r:id="rId31"/>
    <p:sldId id="278" r:id="rId32"/>
    <p:sldId id="282" r:id="rId33"/>
    <p:sldId id="283" r:id="rId34"/>
    <p:sldId id="292" r:id="rId35"/>
    <p:sldId id="294" r:id="rId36"/>
    <p:sldId id="295" r:id="rId37"/>
    <p:sldId id="296" r:id="rId38"/>
    <p:sldId id="306" r:id="rId39"/>
    <p:sldId id="298" r:id="rId40"/>
    <p:sldId id="307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EF"/>
    <a:srgbClr val="222F3E"/>
    <a:srgbClr val="FFC312"/>
    <a:srgbClr val="154CED"/>
    <a:srgbClr val="F14124"/>
    <a:srgbClr val="FF0000"/>
    <a:srgbClr val="F79F1F"/>
    <a:srgbClr val="A3CB38"/>
    <a:srgbClr val="12CBC4"/>
    <a:srgbClr val="5765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641" autoAdjust="0"/>
    <p:restoredTop sz="91778" autoAdjust="0"/>
  </p:normalViewPr>
  <p:slideViewPr>
    <p:cSldViewPr>
      <p:cViewPr varScale="1">
        <p:scale>
          <a:sx n="170" d="100"/>
          <a:sy n="170" d="100"/>
        </p:scale>
        <p:origin x="203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99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43FBD-B77D-4FA7-B2B0-93AA3D54B009}" type="datetimeFigureOut">
              <a:rPr lang="en-GB" smtClean="0"/>
              <a:t>11/04/2023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1D211-EBDE-436F-83FA-CD3485C91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310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185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dirty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BAE853D-17CA-4BC5-9AC2-8748A1F8905D}" type="slidenum">
              <a:rPr lang="en-GB"/>
              <a:pPr/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046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99399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5264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67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07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2083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7853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4202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 AQA  physics A (A</a:t>
            </a:r>
            <a:r>
              <a:rPr lang="en-GB" baseline="0" dirty="0"/>
              <a:t> Level) - is on AQA GCSE.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996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589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7594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75715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9651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255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88474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1796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916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419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85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890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312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05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4830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81D211-EBDE-436F-83FA-CD3485C91A9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98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EFC83-8789-42B1-A3E0-210D020F5EB2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626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C683-BCE7-4474-AA6F-7F9FE10A42AF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00FBC-2D59-44B8-82F5-9C5A7543E07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16135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36414-BB28-480D-8FB9-8498620B30C6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C8D98-D543-41E7-8496-78892C3FC94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2675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00A0D-B9D2-450F-B661-661DE9AA9A25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C43CB-0C21-4110-B9EB-196E4CF4DD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84281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63A68-6B30-4F9F-A404-5E220214DDA7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D2423-B73C-491A-8CDF-B927007512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43498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D7717-BF6B-4742-B605-2EFFB87BFB58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FC027-DC25-49B0-88EB-077B1A26059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04490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3976F-8694-4675-A456-CD0E7EDD6E5B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2D1E2-EF76-43B8-8A17-1BEA88EB9FD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390158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9A9E5-CB91-4D7B-8067-32FBFC8A8A73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AA519-E587-452F-A8B0-FD6B23CBFC5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36236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83B63-03E9-49DC-AAA6-DF2ECD3E6DB8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8DADF-2184-4862-8597-BB80CEAB1D8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79522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74160-DFEF-4FC4-A107-DEE635642A32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FD09B-2DE6-4E59-A7B0-6B5F62D5FC6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65275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AECBD-95C1-4FF0-8075-DAE00D2996C8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DF79C-5A67-410A-B8D7-1DCE43399FE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08274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2189-1788-4FB8-AD5F-D50B2F0A56B7}" type="datetimeFigureOut">
              <a:rPr lang="en-GB" smtClean="0"/>
              <a:pPr/>
              <a:t>11/04/2023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AA788-EF7C-40E3-A18D-CD7B489307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447221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BD19A6-71B5-4A69-BD98-95841866599B}" type="datetimeFigureOut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11/04/2023</a:t>
            </a:fld>
            <a:endParaRPr lang="en-GB"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FD9946-14F8-4778-A457-DD7DA2BE8C3D}" type="slidenum">
              <a:rPr lang="en-GB" smtClean="0"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029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22F3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222F3E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222F3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22F3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22F3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22F3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17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70.png"/><Relationship Id="rId3" Type="http://schemas.openxmlformats.org/officeDocument/2006/relationships/image" Target="../media/image17.png"/><Relationship Id="rId7" Type="http://schemas.openxmlformats.org/officeDocument/2006/relationships/image" Target="../media/image110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150.png"/><Relationship Id="rId5" Type="http://schemas.openxmlformats.org/officeDocument/2006/relationships/image" Target="../media/image90.png"/><Relationship Id="rId10" Type="http://schemas.openxmlformats.org/officeDocument/2006/relationships/image" Target="../media/image140.png"/><Relationship Id="rId4" Type="http://schemas.openxmlformats.org/officeDocument/2006/relationships/image" Target="../media/image80.png"/><Relationship Id="rId9" Type="http://schemas.openxmlformats.org/officeDocument/2006/relationships/image" Target="../media/image130.png"/><Relationship Id="rId1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2CA490-E89F-EB4C-8B70-5C262AF797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1" r="1153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145" name="Title 1"/>
          <p:cNvSpPr>
            <a:spLocks noGrp="1"/>
          </p:cNvSpPr>
          <p:nvPr>
            <p:ph type="ctrTitle"/>
          </p:nvPr>
        </p:nvSpPr>
        <p:spPr>
          <a:xfrm>
            <a:off x="685800" y="202966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sz="8000" b="1" dirty="0"/>
              <a:t>Star in a Box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454476"/>
            <a:ext cx="6400800" cy="62292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GB" dirty="0">
                <a:solidFill>
                  <a:srgbClr val="222F3E"/>
                </a:solidFill>
                <a:ea typeface="+mn-ea"/>
              </a:rPr>
              <a:t>Exploring the lifecycle of stars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589240"/>
            <a:ext cx="1196958" cy="11521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C89D42-F1B8-2A4D-BCF5-A55F3D8CA0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5590206"/>
            <a:ext cx="1541962" cy="117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185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C81D4-0EE6-D84B-8843-3FD8EFC76E36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BBF1AC-BC24-B242-ACAC-31813AF8E65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3494621"/>
                <a:ext cx="8363272" cy="32551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endParaRPr lang="en-GB" sz="28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GB" sz="2800" dirty="0"/>
                  <a:t>	L= Luminosity in Watts 			[W]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GB" sz="2800" dirty="0"/>
                  <a:t>	T = Temperature in Kelvin 		[K]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GB" sz="2800" dirty="0"/>
                  <a:t>	A = Surface Area (=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/>
                      </a:rPr>
                      <m:t>4</m:t>
                    </m:r>
                    <m:r>
                      <a:rPr lang="en-GB" sz="2800" i="1" smtClean="0">
                        <a:latin typeface="Cambria Math"/>
                        <a:ea typeface="Cambria Math"/>
                      </a:rPr>
                      <m:t>𝜋</m:t>
                    </m:r>
                    <m:sSup>
                      <m:sSupPr>
                        <m:ctrlPr>
                          <a:rPr lang="en-GB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GB" sz="280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800" dirty="0"/>
                  <a:t>)  in		[m</a:t>
                </a:r>
                <a:r>
                  <a:rPr lang="en-GB" sz="2800" baseline="30000" dirty="0"/>
                  <a:t>2</a:t>
                </a:r>
                <a:r>
                  <a:rPr lang="en-GB" sz="2800" dirty="0"/>
                  <a:t>]</a:t>
                </a:r>
                <a:endParaRPr lang="en-GB" sz="2800" baseline="30000" dirty="0"/>
              </a:p>
              <a:p>
                <a:pPr marL="0" indent="0">
                  <a:buFont typeface="Arial" pitchFamily="34" charset="0"/>
                  <a:buNone/>
                </a:pPr>
                <a:r>
                  <a:rPr lang="en-GB" sz="2800" dirty="0"/>
                  <a:t>	</a:t>
                </a:r>
                <a:r>
                  <a:rPr lang="el-GR" sz="2800" dirty="0"/>
                  <a:t>σ</a:t>
                </a:r>
                <a:r>
                  <a:rPr lang="en-GB" sz="2800" dirty="0"/>
                  <a:t> =Stefan’s constant 			[Wm</a:t>
                </a:r>
                <a:r>
                  <a:rPr lang="en-GB" sz="2800" baseline="30000" dirty="0"/>
                  <a:t>-2</a:t>
                </a:r>
                <a:r>
                  <a:rPr lang="en-GB" sz="2800" dirty="0"/>
                  <a:t>K</a:t>
                </a:r>
                <a:r>
                  <a:rPr lang="en-GB" sz="2800" baseline="30000" dirty="0"/>
                  <a:t>-4</a:t>
                </a:r>
                <a:r>
                  <a:rPr lang="en-GB" sz="2800" dirty="0"/>
                  <a:t>]</a:t>
                </a:r>
              </a:p>
              <a:p>
                <a:pPr marL="0" indent="0">
                  <a:buFont typeface="Arial" pitchFamily="34" charset="0"/>
                  <a:buNone/>
                </a:pPr>
                <a:r>
                  <a:rPr lang="en-GB" sz="2800" dirty="0"/>
                  <a:t>		= 5.67 x 10</a:t>
                </a:r>
                <a:r>
                  <a:rPr lang="en-GB" sz="2800" baseline="30000" dirty="0"/>
                  <a:t>-8</a:t>
                </a:r>
                <a:r>
                  <a:rPr lang="en-GB" sz="2800" dirty="0"/>
                  <a:t> Wm</a:t>
                </a:r>
                <a:r>
                  <a:rPr lang="en-GB" sz="2800" baseline="30000" dirty="0"/>
                  <a:t>-2</a:t>
                </a:r>
                <a:r>
                  <a:rPr lang="en-GB" sz="2800" dirty="0"/>
                  <a:t>K</a:t>
                </a:r>
                <a:r>
                  <a:rPr lang="en-GB" sz="2800" baseline="30000" dirty="0"/>
                  <a:t>-4</a:t>
                </a:r>
                <a:endParaRPr lang="en-GB" sz="280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80BBF1AC-BC24-B242-ACAC-31813AF8E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94621"/>
                <a:ext cx="8363272" cy="32551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dirty="0"/>
              <a:t>Stefan-Boltzmann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7195"/>
          </a:xfrm>
        </p:spPr>
        <p:txBody>
          <a:bodyPr>
            <a:normAutofit/>
          </a:bodyPr>
          <a:lstStyle/>
          <a:p>
            <a:r>
              <a:rPr lang="en-GB" sz="2800" dirty="0"/>
              <a:t>This relates luminosity, temperature and surface area of a star.	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505" y="2204864"/>
            <a:ext cx="1656879" cy="165618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7164288" y="2780928"/>
            <a:ext cx="611721" cy="648072"/>
            <a:chOff x="7848711" y="2780928"/>
            <a:chExt cx="611721" cy="64807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7848711" y="3032956"/>
              <a:ext cx="539713" cy="39604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8028384" y="2780928"/>
              <a:ext cx="4320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55691A-E6CB-8D47-BA86-0E8E141FE627}"/>
                  </a:ext>
                </a:extLst>
              </p:cNvPr>
              <p:cNvSpPr txBox="1"/>
              <p:nvPr/>
            </p:nvSpPr>
            <p:spPr>
              <a:xfrm>
                <a:off x="3563888" y="2924944"/>
                <a:ext cx="1944216" cy="523220"/>
              </a:xfrm>
              <a:prstGeom prst="rect">
                <a:avLst/>
              </a:prstGeom>
              <a:solidFill>
                <a:srgbClr val="00ADEF">
                  <a:alpha val="15000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smtClean="0">
                          <a:solidFill>
                            <a:srgbClr val="222F3E"/>
                          </a:solidFill>
                          <a:latin typeface="Cambria Math"/>
                        </a:rPr>
                        <m:t>𝐿</m:t>
                      </m:r>
                      <m:r>
                        <a:rPr lang="en-GB" sz="2800" i="1" smtClean="0">
                          <a:solidFill>
                            <a:srgbClr val="222F3E"/>
                          </a:solidFill>
                          <a:latin typeface="Cambria Math"/>
                        </a:rPr>
                        <m:t>= </m:t>
                      </m:r>
                      <m:r>
                        <a:rPr lang="en-GB" sz="2800" i="1">
                          <a:solidFill>
                            <a:srgbClr val="222F3E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GB" sz="2800" i="1">
                          <a:solidFill>
                            <a:srgbClr val="222F3E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GB" sz="2800" i="1">
                          <a:solidFill>
                            <a:srgbClr val="222F3E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en-GB" sz="2800" i="1">
                          <a:solidFill>
                            <a:srgbClr val="222F3E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2800" i="1">
                              <a:solidFill>
                                <a:srgbClr val="222F3E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rgbClr val="222F3E"/>
                              </a:solidFill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GB" sz="2800" i="1">
                              <a:solidFill>
                                <a:srgbClr val="222F3E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055691A-E6CB-8D47-BA86-0E8E141F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3888" y="2924944"/>
                <a:ext cx="1944216" cy="523220"/>
              </a:xfrm>
              <a:prstGeom prst="rect">
                <a:avLst/>
              </a:prstGeom>
              <a:blipFill>
                <a:blip r:embed="rId4"/>
                <a:stretch>
                  <a:fillRect l="-649" b="-18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DB6E32-D674-414A-91D6-95920022C4B2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831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bldLvl="5"/>
      <p:bldP spid="3" grpId="0" uiExpand="1" build="p" bldLvl="5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3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r>
              <a:rPr lang="en-GB"/>
              <a:t>Black Body Radiation</a:t>
            </a:r>
          </a:p>
        </p:txBody>
      </p:sp>
      <p:sp>
        <p:nvSpPr>
          <p:cNvPr id="14338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1500187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detail about the colour and temperature of a star, using black body radiation.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Advanced +</a:t>
            </a:r>
          </a:p>
        </p:txBody>
      </p:sp>
    </p:spTree>
    <p:extLst>
      <p:ext uri="{BB962C8B-B14F-4D97-AF65-F5344CB8AC3E}">
        <p14:creationId xmlns:p14="http://schemas.microsoft.com/office/powerpoint/2010/main" val="33312129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9E9CA3-F134-454A-AD56-C80E85D8935C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dirty="0"/>
              <a:t>Black Body Radiation</a:t>
            </a:r>
          </a:p>
        </p:txBody>
      </p:sp>
      <p:sp>
        <p:nvSpPr>
          <p:cNvPr id="15362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 black body is… </a:t>
            </a:r>
          </a:p>
          <a:p>
            <a:pPr lvl="1"/>
            <a:r>
              <a:rPr lang="en-GB" sz="2400" dirty="0"/>
              <a:t>A body that </a:t>
            </a:r>
            <a:r>
              <a:rPr lang="en-GB" sz="2400" b="1" dirty="0"/>
              <a:t>absorbs all wavelengths </a:t>
            </a:r>
            <a:r>
              <a:rPr lang="en-GB" sz="2400" dirty="0"/>
              <a:t>of EM radiation and can </a:t>
            </a:r>
            <a:r>
              <a:rPr lang="en-GB" sz="2400" b="1" dirty="0"/>
              <a:t>emit all wavelengths </a:t>
            </a:r>
            <a:r>
              <a:rPr lang="en-GB" sz="2400" dirty="0"/>
              <a:t>of EM radiation.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400" dirty="0"/>
          </a:p>
          <a:p>
            <a:r>
              <a:rPr lang="en-GB" sz="2800" dirty="0"/>
              <a:t>A star is a good approximation of a black body.</a:t>
            </a:r>
          </a:p>
          <a:p>
            <a:endParaRPr lang="en-GB" sz="2800" dirty="0"/>
          </a:p>
          <a:p>
            <a:r>
              <a:rPr lang="en-GB" sz="2800" dirty="0"/>
              <a:t>The intensity of each wavelength of radiation a star emits depends on its temperature.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3CA7E8E-4D78-BB45-9DBB-43982A359619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55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5E32D4-FCEF-954A-A380-F5B2C77B65C7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dirty="0"/>
              <a:t>Black Body Radiation</a:t>
            </a:r>
          </a:p>
        </p:txBody>
      </p:sp>
      <p:pic>
        <p:nvPicPr>
          <p:cNvPr id="1638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99" b="3188"/>
          <a:stretch/>
        </p:blipFill>
        <p:spPr>
          <a:xfrm>
            <a:off x="364438" y="1556792"/>
            <a:ext cx="8415123" cy="4752528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ACD2E1C-72F9-CD4D-A110-6669CA754CAF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3367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554A56-C872-134D-A98C-A28A0F027721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1106814"/>
          </a:xfrm>
        </p:spPr>
        <p:txBody>
          <a:bodyPr/>
          <a:lstStyle/>
          <a:p>
            <a:r>
              <a:rPr lang="en-GB" dirty="0"/>
              <a:t>How hot is the Sun?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5288" y="1399380"/>
            <a:ext cx="8569200" cy="922115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This is a graph of the Sun</a:t>
            </a:r>
            <a:r>
              <a:rPr lang="en-GB" altLang="en-US" sz="2800" dirty="0"/>
              <a:t>’</a:t>
            </a:r>
            <a:r>
              <a:rPr lang="en-GB" sz="2800" dirty="0"/>
              <a:t>s energy output – its ‘Blackbody Curve’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835696" y="2348190"/>
            <a:ext cx="5015041" cy="3358370"/>
            <a:chOff x="2011651" y="1916832"/>
            <a:chExt cx="5015041" cy="3358370"/>
          </a:xfrm>
        </p:grpSpPr>
        <p:pic>
          <p:nvPicPr>
            <p:cNvPr id="18435" name="Picture 4" descr="sunblckbd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21"/>
            <a:stretch/>
          </p:blipFill>
          <p:spPr bwMode="auto">
            <a:xfrm>
              <a:off x="2383436" y="1916832"/>
              <a:ext cx="4643256" cy="3358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2011651" y="1916832"/>
              <a:ext cx="430887" cy="3358370"/>
            </a:xfrm>
            <a:prstGeom prst="rect">
              <a:avLst/>
            </a:prstGeom>
            <a:solidFill>
              <a:schemeClr val="bg1"/>
            </a:solidFill>
          </p:spPr>
          <p:txBody>
            <a:bodyPr vert="vert270" wrap="square" rtlCol="0" anchor="ctr">
              <a:spAutoFit/>
            </a:bodyPr>
            <a:lstStyle/>
            <a:p>
              <a:pPr algn="ctr"/>
              <a:r>
                <a:rPr lang="en-GB" sz="1600" b="1" spc="300" dirty="0"/>
                <a:t>Intensity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42E3C0-142A-F14E-9487-06F925221C12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6D4044-C2C2-D945-9766-E45F0A96BD76}"/>
              </a:ext>
            </a:extLst>
          </p:cNvPr>
          <p:cNvSpPr txBox="1">
            <a:spLocks/>
          </p:cNvSpPr>
          <p:nvPr/>
        </p:nvSpPr>
        <p:spPr>
          <a:xfrm>
            <a:off x="395288" y="5733256"/>
            <a:ext cx="8569200" cy="922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Its peak wavelength is around 0.5</a:t>
            </a:r>
            <a:r>
              <a:rPr lang="el-GR" dirty="0"/>
              <a:t>μ</a:t>
            </a:r>
            <a:r>
              <a:rPr lang="en-GB" dirty="0"/>
              <a:t>m, </a:t>
            </a:r>
          </a:p>
          <a:p>
            <a:pPr lvl="1"/>
            <a:r>
              <a:rPr lang="en-GB" i="1" dirty="0"/>
              <a:t>this is in the visible region of the Electromagnetic Spectrum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39026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624CDE-4F51-8A46-BFC8-27D572358890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99431F-16E3-7A4D-8C35-D6650435E01E}"/>
              </a:ext>
            </a:extLst>
          </p:cNvPr>
          <p:cNvSpPr/>
          <p:nvPr/>
        </p:nvSpPr>
        <p:spPr>
          <a:xfrm>
            <a:off x="2899190" y="3320777"/>
            <a:ext cx="3312368" cy="1656184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Wien</a:t>
            </a:r>
            <a:r>
              <a:rPr lang="en-GB" altLang="en-US" dirty="0"/>
              <a:t>’</a:t>
            </a:r>
            <a:r>
              <a:rPr lang="en-GB" dirty="0"/>
              <a:t>s Law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2"/>
          </a:xfrm>
        </p:spPr>
        <p:txBody>
          <a:bodyPr>
            <a:normAutofit/>
          </a:bodyPr>
          <a:lstStyle/>
          <a:p>
            <a:r>
              <a:rPr lang="en-GB" sz="2800" dirty="0"/>
              <a:t>The peak intensity of the radiation is related to the surface temperature of the star.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395288" y="2780928"/>
            <a:ext cx="83534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000" dirty="0">
                <a:solidFill>
                  <a:srgbClr val="222F3E"/>
                </a:solidFill>
              </a:rPr>
              <a:t>Temperature (K) = Wien</a:t>
            </a:r>
            <a:r>
              <a:rPr lang="en-GB" altLang="en-US" sz="2000" dirty="0">
                <a:solidFill>
                  <a:srgbClr val="222F3E"/>
                </a:solidFill>
              </a:rPr>
              <a:t>’</a:t>
            </a:r>
            <a:r>
              <a:rPr lang="en-GB" sz="2000" dirty="0">
                <a:solidFill>
                  <a:srgbClr val="222F3E"/>
                </a:solidFill>
              </a:rPr>
              <a:t>s constant (</a:t>
            </a:r>
            <a:r>
              <a:rPr lang="en-GB" sz="2000" dirty="0" err="1">
                <a:solidFill>
                  <a:srgbClr val="222F3E"/>
                </a:solidFill>
              </a:rPr>
              <a:t>m.K</a:t>
            </a:r>
            <a:r>
              <a:rPr lang="en-GB" sz="2000" dirty="0">
                <a:solidFill>
                  <a:srgbClr val="222F3E"/>
                </a:solidFill>
              </a:rPr>
              <a:t>) / peak wavelength (m)</a:t>
            </a:r>
          </a:p>
        </p:txBody>
      </p:sp>
      <p:grpSp>
        <p:nvGrpSpPr>
          <p:cNvPr id="17412" name="Group 12"/>
          <p:cNvGrpSpPr>
            <a:grpSpLocks/>
          </p:cNvGrpSpPr>
          <p:nvPr/>
        </p:nvGrpSpPr>
        <p:grpSpPr bwMode="auto">
          <a:xfrm>
            <a:off x="3221831" y="3177539"/>
            <a:ext cx="2700337" cy="1714500"/>
            <a:chOff x="3131840" y="4113076"/>
            <a:chExt cx="2700301" cy="1715418"/>
          </a:xfrm>
        </p:grpSpPr>
        <p:sp>
          <p:nvSpPr>
            <p:cNvPr id="17414" name="TextBox 4"/>
            <p:cNvSpPr txBox="1">
              <a:spLocks noChangeArrowheads="1"/>
            </p:cNvSpPr>
            <p:nvPr/>
          </p:nvSpPr>
          <p:spPr bwMode="auto">
            <a:xfrm>
              <a:off x="3131840" y="4509120"/>
              <a:ext cx="14232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n-GB" sz="5400" dirty="0">
                  <a:solidFill>
                    <a:srgbClr val="222F3E"/>
                  </a:solidFill>
                </a:rPr>
                <a:t>T =</a:t>
              </a:r>
              <a:r>
                <a:rPr lang="en-GB" sz="5400" dirty="0"/>
                <a:t> </a:t>
              </a:r>
            </a:p>
          </p:txBody>
        </p:sp>
        <p:sp>
          <p:nvSpPr>
            <p:cNvPr id="17415" name="TextBox 6"/>
            <p:cNvSpPr txBox="1">
              <a:spLocks noChangeArrowheads="1"/>
            </p:cNvSpPr>
            <p:nvPr/>
          </p:nvSpPr>
          <p:spPr bwMode="auto">
            <a:xfrm>
              <a:off x="4112421" y="4113076"/>
              <a:ext cx="142321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5400" dirty="0">
                  <a:solidFill>
                    <a:srgbClr val="222F3E"/>
                  </a:solidFill>
                </a:rPr>
                <a:t>b</a:t>
              </a:r>
              <a:r>
                <a:rPr lang="en-GB" sz="5400" dirty="0"/>
                <a:t> </a:t>
              </a:r>
            </a:p>
          </p:txBody>
        </p:sp>
        <p:sp>
          <p:nvSpPr>
            <p:cNvPr id="17416" name="TextBox 7"/>
            <p:cNvSpPr txBox="1">
              <a:spLocks noChangeArrowheads="1"/>
            </p:cNvSpPr>
            <p:nvPr/>
          </p:nvSpPr>
          <p:spPr bwMode="auto">
            <a:xfrm>
              <a:off x="3815917" y="4905164"/>
              <a:ext cx="201622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/>
              <a:r>
                <a:rPr lang="en-GB" sz="5400" dirty="0" err="1">
                  <a:solidFill>
                    <a:srgbClr val="222F3E"/>
                  </a:solidFill>
                  <a:latin typeface="Symbol" pitchFamily="18" charset="2"/>
                </a:rPr>
                <a:t>l</a:t>
              </a:r>
              <a:r>
                <a:rPr lang="en-GB" sz="5400" baseline="-25000" dirty="0" err="1">
                  <a:solidFill>
                    <a:srgbClr val="222F3E"/>
                  </a:solidFill>
                </a:rPr>
                <a:t>max</a:t>
              </a:r>
              <a:r>
                <a:rPr lang="en-GB" sz="5400" dirty="0"/>
                <a:t>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4211326" y="4977138"/>
              <a:ext cx="1225534" cy="0"/>
            </a:xfrm>
            <a:prstGeom prst="line">
              <a:avLst/>
            </a:prstGeom>
            <a:ln w="76200">
              <a:solidFill>
                <a:srgbClr val="222F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3" name="TextBox 13"/>
          <p:cNvSpPr txBox="1">
            <a:spLocks noChangeArrowheads="1"/>
          </p:cNvSpPr>
          <p:nvPr/>
        </p:nvSpPr>
        <p:spPr bwMode="auto">
          <a:xfrm>
            <a:off x="6660233" y="3811855"/>
            <a:ext cx="22322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000" dirty="0">
                <a:solidFill>
                  <a:srgbClr val="222F3E"/>
                </a:solidFill>
              </a:rPr>
              <a:t>b = 2.898 x 10</a:t>
            </a:r>
            <a:r>
              <a:rPr lang="en-GB" sz="2000" baseline="30000" dirty="0">
                <a:solidFill>
                  <a:srgbClr val="222F3E"/>
                </a:solidFill>
              </a:rPr>
              <a:t>-3</a:t>
            </a:r>
            <a:r>
              <a:rPr lang="en-GB" sz="2000" dirty="0">
                <a:solidFill>
                  <a:srgbClr val="222F3E"/>
                </a:solidFill>
              </a:rPr>
              <a:t> </a:t>
            </a:r>
            <a:r>
              <a:rPr lang="en-GB" sz="2000" dirty="0" err="1">
                <a:solidFill>
                  <a:srgbClr val="222F3E"/>
                </a:solidFill>
              </a:rPr>
              <a:t>m.K</a:t>
            </a:r>
            <a:endParaRPr lang="en-GB" sz="2000" dirty="0">
              <a:solidFill>
                <a:srgbClr val="222F3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415" y="5157192"/>
            <a:ext cx="828116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222F3E"/>
                </a:solidFill>
                <a:latin typeface="+mn-lt"/>
              </a:rPr>
              <a:t>Looking at the graph on the previous slide, can we determine how hot the surface of the Sun is?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174FDB5-1702-9447-9B74-DA58C7675E3C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9197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  <p:bldP spid="17411" grpId="0"/>
      <p:bldP spid="1741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338796-D0CE-1341-9332-00B946F5BDB0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Wien’s Law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GB" dirty="0"/>
                  <a:t>From the graph, </a:t>
                </a:r>
                <a:r>
                  <a:rPr lang="el-GR" dirty="0"/>
                  <a:t>λ</a:t>
                </a:r>
                <a:r>
                  <a:rPr lang="en-GB" baseline="-25000" dirty="0"/>
                  <a:t>max</a:t>
                </a:r>
                <a:r>
                  <a:rPr lang="en-GB" dirty="0"/>
                  <a:t>= 0.5</a:t>
                </a:r>
                <a:r>
                  <a:rPr lang="el-GR" dirty="0"/>
                  <a:t>μ</a:t>
                </a:r>
                <a:r>
                  <a:rPr lang="en-GB" dirty="0"/>
                  <a:t>m</a:t>
                </a:r>
              </a:p>
              <a:p>
                <a:r>
                  <a:rPr lang="en-GB" dirty="0"/>
                  <a:t>Wien’s Law says,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𝑇</m:t>
                    </m:r>
                    <m:r>
                      <a:rPr lang="en-GB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𝑏</m:t>
                        </m:r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𝑚𝑎𝑥</m:t>
                            </m:r>
                          </m:sub>
                        </m:sSub>
                      </m:den>
                    </m:f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			 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𝑇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/>
                          </a:rPr>
                          <m:t>2.898 </m:t>
                        </m:r>
                        <m:r>
                          <a:rPr lang="en-GB" i="1">
                            <a:latin typeface="Cambria Math"/>
                          </a:rPr>
                          <m:t>𝑥</m:t>
                        </m:r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−3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  <m:r>
                          <a:rPr lang="en-GB" b="0" i="1" smtClean="0">
                            <a:latin typeface="Cambria Math"/>
                          </a:rPr>
                          <m:t>.</m:t>
                        </m:r>
                        <m:r>
                          <a:rPr lang="en-GB" b="0" i="1" smtClean="0">
                            <a:latin typeface="Cambria Math"/>
                          </a:rPr>
                          <m:t>𝐾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0.5 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10</m:t>
                            </m:r>
                          </m:e>
                          <m:sup>
                            <m:r>
                              <a:rPr lang="en-GB" i="1">
                                <a:latin typeface="Cambria Math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6</m:t>
                            </m:r>
                          </m:sup>
                        </m:sSup>
                        <m:r>
                          <a:rPr lang="en-GB" b="0" i="1" smtClean="0">
                            <a:latin typeface="Cambria Math"/>
                          </a:rPr>
                          <m:t> </m:t>
                        </m:r>
                        <m:r>
                          <a:rPr lang="en-GB" b="0" i="1" smtClean="0">
                            <a:latin typeface="Cambria Math"/>
                          </a:rPr>
                          <m:t>𝑚</m:t>
                        </m:r>
                      </m:den>
                    </m:f>
                  </m:oMath>
                </a14:m>
                <a:endParaRPr lang="en-GB" b="0" dirty="0"/>
              </a:p>
              <a:p>
                <a:pPr marL="0" indent="0">
                  <a:buNone/>
                </a:pPr>
                <a:endParaRPr lang="en-GB" b="0" i="1" dirty="0">
                  <a:latin typeface="Cambria Math"/>
                </a:endParaRPr>
              </a:p>
              <a:p>
                <a:pPr marL="0" indent="0">
                  <a:buNone/>
                </a:pPr>
                <a:r>
                  <a:rPr lang="en-GB" b="0" dirty="0"/>
                  <a:t>		         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/>
                      </a:rPr>
                      <m:t>    </m:t>
                    </m:r>
                    <m:r>
                      <a:rPr lang="en-GB" b="0" i="1" smtClean="0">
                        <a:latin typeface="Cambria Math"/>
                      </a:rPr>
                      <m:t>𝑇</m:t>
                    </m:r>
                    <m:r>
                      <a:rPr lang="en-GB" b="0" i="1" smtClean="0">
                        <a:latin typeface="Cambria Math"/>
                      </a:rPr>
                      <m:t> = 5796 </m:t>
                    </m:r>
                    <m:r>
                      <a:rPr lang="en-GB" b="0" i="1" smtClean="0">
                        <a:latin typeface="Cambria Math"/>
                      </a:rPr>
                      <m:t>𝐾</m:t>
                    </m:r>
                  </m:oMath>
                </a14:m>
                <a:endParaRPr lang="en-GB" b="0" dirty="0"/>
              </a:p>
              <a:p>
                <a:pPr marL="0" indent="0">
                  <a:buNone/>
                </a:pPr>
                <a:endParaRPr lang="en-GB" b="0" dirty="0"/>
              </a:p>
              <a:p>
                <a:r>
                  <a:rPr lang="en-GB" dirty="0"/>
                  <a:t>This is the surface temperature of the Sun</a:t>
                </a:r>
                <a:endParaRPr lang="en-GB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52" t="-280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9C8630-B749-0043-95E7-88DD812C2ADC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8959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3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362075"/>
          </a:xfrm>
        </p:spPr>
        <p:txBody>
          <a:bodyPr/>
          <a:lstStyle/>
          <a:p>
            <a:r>
              <a:rPr lang="en-GB" dirty="0" err="1"/>
              <a:t>Hertzsprung</a:t>
            </a:r>
            <a:r>
              <a:rPr lang="en-GB" dirty="0"/>
              <a:t>-Russell Diagram</a:t>
            </a:r>
          </a:p>
        </p:txBody>
      </p:sp>
      <p:sp>
        <p:nvSpPr>
          <p:cNvPr id="19458" name="Text Placeholder 4"/>
          <p:cNvSpPr>
            <a:spLocks noGrp="1"/>
          </p:cNvSpPr>
          <p:nvPr>
            <p:ph type="body" idx="1"/>
          </p:nvPr>
        </p:nvSpPr>
        <p:spPr>
          <a:xfrm>
            <a:off x="755576" y="4293096"/>
            <a:ext cx="7772400" cy="223202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 introduction to the H-R diagram, on which various stars will be plotted – try to get the students to suggest where they might appear before they are plotted.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</a:t>
            </a:r>
          </a:p>
        </p:txBody>
      </p:sp>
    </p:spTree>
    <p:extLst>
      <p:ext uri="{BB962C8B-B14F-4D97-AF65-F5344CB8AC3E}">
        <p14:creationId xmlns:p14="http://schemas.microsoft.com/office/powerpoint/2010/main" val="308374682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09EFDF38-04F5-3D4A-9CF5-115648D71868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Hertzsprung Russell Diagram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765900" y="1950345"/>
            <a:ext cx="4310156" cy="3674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We can compare stars by </a:t>
            </a:r>
          </a:p>
          <a:p>
            <a:pPr marL="0" indent="0">
              <a:buNone/>
            </a:pPr>
            <a:r>
              <a:rPr lang="en-GB" sz="2800" dirty="0"/>
              <a:t>showing a graph of their </a:t>
            </a:r>
          </a:p>
          <a:p>
            <a:pPr marL="0" indent="0">
              <a:buNone/>
            </a:pPr>
            <a:r>
              <a:rPr lang="en-GB" sz="2800" dirty="0"/>
              <a:t>temperature and luminosity.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/>
              <a:t>Where do the stars in the </a:t>
            </a:r>
          </a:p>
          <a:p>
            <a:pPr marL="0" indent="0">
              <a:buNone/>
            </a:pPr>
            <a:r>
              <a:rPr lang="en-GB" sz="2800" dirty="0"/>
              <a:t>night sky fit on this graph?</a:t>
            </a:r>
          </a:p>
          <a:p>
            <a:pPr marL="0" indent="0">
              <a:buNone/>
            </a:pPr>
            <a:endParaRPr lang="en-GB" sz="2800" dirty="0"/>
          </a:p>
        </p:txBody>
      </p:sp>
      <p:grpSp>
        <p:nvGrpSpPr>
          <p:cNvPr id="20492" name="Group 20491"/>
          <p:cNvGrpSpPr/>
          <p:nvPr/>
        </p:nvGrpSpPr>
        <p:grpSpPr>
          <a:xfrm>
            <a:off x="5076056" y="1623581"/>
            <a:ext cx="3851767" cy="4397707"/>
            <a:chOff x="5184729" y="2146796"/>
            <a:chExt cx="3851767" cy="43977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6143"/>
            <a:stretch/>
          </p:blipFill>
          <p:spPr>
            <a:xfrm>
              <a:off x="5184729" y="2146796"/>
              <a:ext cx="3744307" cy="4397707"/>
            </a:xfrm>
            <a:prstGeom prst="rect">
              <a:avLst/>
            </a:prstGeom>
          </p:spPr>
        </p:pic>
        <p:sp>
          <p:nvSpPr>
            <p:cNvPr id="4" name="Rectangular Callout 3"/>
            <p:cNvSpPr/>
            <p:nvPr/>
          </p:nvSpPr>
          <p:spPr>
            <a:xfrm>
              <a:off x="7380366" y="5624562"/>
              <a:ext cx="720025" cy="360040"/>
            </a:xfrm>
            <a:prstGeom prst="wedgeRectCallout">
              <a:avLst>
                <a:gd name="adj1" fmla="val -95114"/>
                <a:gd name="adj2" fmla="val -21359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Sirius</a:t>
              </a: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6312195" y="2975387"/>
              <a:ext cx="1224136" cy="288032"/>
            </a:xfrm>
            <a:prstGeom prst="wedgeRectCallout">
              <a:avLst>
                <a:gd name="adj1" fmla="val -3330"/>
                <a:gd name="adj2" fmla="val 17898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Betelgeuse</a:t>
              </a:r>
            </a:p>
          </p:txBody>
        </p:sp>
        <p:sp>
          <p:nvSpPr>
            <p:cNvPr id="9" name="Rectangular Callout 8"/>
            <p:cNvSpPr/>
            <p:nvPr/>
          </p:nvSpPr>
          <p:spPr>
            <a:xfrm>
              <a:off x="8165881" y="4526372"/>
              <a:ext cx="720025" cy="360040"/>
            </a:xfrm>
            <a:prstGeom prst="wedgeRectCallout">
              <a:avLst>
                <a:gd name="adj1" fmla="val -49587"/>
                <a:gd name="adj2" fmla="val -90842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Rigel</a:t>
              </a:r>
              <a:endParaRPr lang="en-GB" dirty="0"/>
            </a:p>
          </p:txBody>
        </p:sp>
        <p:sp>
          <p:nvSpPr>
            <p:cNvPr id="10" name="Rectangular Callout 9"/>
            <p:cNvSpPr/>
            <p:nvPr/>
          </p:nvSpPr>
          <p:spPr>
            <a:xfrm>
              <a:off x="7812360" y="2564904"/>
              <a:ext cx="1224136" cy="360040"/>
            </a:xfrm>
            <a:prstGeom prst="wedgeRectCallout">
              <a:avLst>
                <a:gd name="adj1" fmla="val -40002"/>
                <a:gd name="adj2" fmla="val -95634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err="1"/>
                <a:t>Aldebaran</a:t>
              </a:r>
              <a:endParaRPr lang="en-GB" dirty="0"/>
            </a:p>
          </p:txBody>
        </p:sp>
        <p:grpSp>
          <p:nvGrpSpPr>
            <p:cNvPr id="20491" name="Group 20490"/>
            <p:cNvGrpSpPr/>
            <p:nvPr/>
          </p:nvGrpSpPr>
          <p:grpSpPr>
            <a:xfrm>
              <a:off x="6938138" y="3356992"/>
              <a:ext cx="1162253" cy="1368152"/>
              <a:chOff x="6938138" y="3356992"/>
              <a:chExt cx="1162253" cy="1368152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 flipV="1">
                <a:off x="6938138" y="3356992"/>
                <a:ext cx="217643" cy="325689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H="1" flipV="1">
                <a:off x="6938138" y="3717032"/>
                <a:ext cx="531492" cy="432048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 flipH="1" flipV="1">
                <a:off x="7469630" y="3483808"/>
                <a:ext cx="99126" cy="5212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469631" y="4005064"/>
                <a:ext cx="99125" cy="1440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7568757" y="4005064"/>
                <a:ext cx="531634" cy="30667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 flipV="1">
                <a:off x="7469631" y="4149080"/>
                <a:ext cx="158123" cy="538434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7668156" y="4345649"/>
                <a:ext cx="432235" cy="3794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7190149" y="3356992"/>
                <a:ext cx="279482" cy="12681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E9672DE-1239-8943-9753-11394BCAD361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407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09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 dirty="0"/>
              <a:t>Luminosity (relative to Sun)</a:t>
            </a:r>
          </a:p>
        </p:txBody>
      </p:sp>
      <p:sp>
        <p:nvSpPr>
          <p:cNvPr id="21510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1511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1512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1513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 dirty="0"/>
              <a:t>0.01</a:t>
            </a:r>
          </a:p>
        </p:txBody>
      </p:sp>
      <p:sp>
        <p:nvSpPr>
          <p:cNvPr id="21514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0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26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1527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1528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1529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1530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547813" y="260350"/>
            <a:ext cx="6480175" cy="92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We start by drawing the axes: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Luminosity up the vertical axis (measured relative to the Sun)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Temperature along the horizontal axis (measured in Kelvin)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24300" y="1989138"/>
            <a:ext cx="4319588" cy="9223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Where would you mark the Sun on the plot?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It has Luminosity of 1 relative to itself</a:t>
            </a:r>
          </a:p>
          <a:p>
            <a:pPr>
              <a:buFont typeface="Arial" pitchFamily="34" charset="0"/>
              <a:buChar char="•"/>
            </a:pPr>
            <a:r>
              <a:rPr lang="en-GB">
                <a:solidFill>
                  <a:srgbClr val="DBEEF4"/>
                </a:solidFill>
              </a:rPr>
              <a:t>Its temperature is 5800 K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3276600" y="1341438"/>
            <a:ext cx="4608513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stars Vega and Sirius are brighter than the Sun, and also hotter. Where would you put them?</a:t>
            </a:r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1187450" y="4005263"/>
            <a:ext cx="518477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Some stars are much cooler and less luminous, such as the closest star to the Sun,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Centauri. Where would you plot these?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stars are called red dwarfs.</a:t>
            </a:r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331913" y="3429000"/>
            <a:ext cx="403225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>
                <a:solidFill>
                  <a:srgbClr val="DBEEF4"/>
                </a:solidFill>
              </a:rPr>
              <a:t>In fact, most stars can be found somewhere along a line in this graph. </a:t>
            </a:r>
          </a:p>
          <a:p>
            <a:endParaRPr lang="en-GB">
              <a:solidFill>
                <a:srgbClr val="DBEEF4"/>
              </a:solidFill>
            </a:endParaRPr>
          </a:p>
          <a:p>
            <a:r>
              <a:rPr lang="en-GB">
                <a:solidFill>
                  <a:srgbClr val="DBEEF4"/>
                </a:solidFill>
              </a:rPr>
              <a:t>This is called the </a:t>
            </a:r>
            <a:r>
              <a:rPr lang="en-GB" altLang="en-US">
                <a:solidFill>
                  <a:srgbClr val="DBEEF4"/>
                </a:solidFill>
              </a:rPr>
              <a:t>“</a:t>
            </a:r>
            <a:r>
              <a:rPr lang="en-GB">
                <a:solidFill>
                  <a:srgbClr val="DBEEF4"/>
                </a:solidFill>
              </a:rPr>
              <a:t>Main Sequence</a:t>
            </a:r>
            <a:r>
              <a:rPr lang="en-GB" altLang="en-US">
                <a:solidFill>
                  <a:srgbClr val="DBEEF4"/>
                </a:solidFill>
              </a:rPr>
              <a:t>”</a:t>
            </a:r>
            <a:r>
              <a:rPr lang="en-GB">
                <a:solidFill>
                  <a:srgbClr val="DBEEF4"/>
                </a:solidFill>
              </a:rPr>
              <a:t>.</a:t>
            </a: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</p:spTree>
    <p:extLst>
      <p:ext uri="{BB962C8B-B14F-4D97-AF65-F5344CB8AC3E}">
        <p14:creationId xmlns:p14="http://schemas.microsoft.com/office/powerpoint/2010/main" val="1668928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0" grpId="0" build="p"/>
      <p:bldP spid="50" grpId="1" build="allAtOnce"/>
      <p:bldP spid="52" grpId="0" animBg="1"/>
      <p:bldP spid="56" grpId="0"/>
      <p:bldP spid="56" grpId="1"/>
      <p:bldP spid="57" grpId="0" animBg="1"/>
      <p:bldP spid="58" grpId="0" build="p"/>
      <p:bldP spid="58" grpId="1" build="allAtOnce"/>
      <p:bldP spid="59" grpId="0" animBg="1"/>
      <p:bldP spid="60" grpId="0"/>
      <p:bldP spid="61" grpId="0"/>
      <p:bldP spid="62" grpId="0"/>
      <p:bldP spid="63" grpId="0"/>
      <p:bldP spid="64" grpId="0" build="p"/>
      <p:bldP spid="65" grpId="0" animBg="1"/>
      <p:bldP spid="66" grpId="0" animBg="1"/>
      <p:bldP spid="67" grpId="0" animBg="1"/>
      <p:bldP spid="68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89" grpId="0" animBg="1"/>
      <p:bldP spid="90" grpId="0" animBg="1"/>
      <p:bldP spid="91" grpId="0" animBg="1"/>
      <p:bldP spid="92" grpId="0" animBg="1"/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25923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Grey 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slides are section headings, and are hidden from the presentation. Show or hide the slides in each section as appropriate to the level required.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Rough guide to the levels:</a:t>
            </a:r>
          </a:p>
          <a:p>
            <a:pPr indent="2667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Beginner: KS3</a:t>
            </a:r>
          </a:p>
          <a:p>
            <a:pPr indent="2667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</a:rPr>
              <a:t>Intermediate: KS4 (GCSE)</a:t>
            </a:r>
          </a:p>
          <a:p>
            <a:pPr indent="2667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Advanced: KS5 (AS/A level)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ea typeface="+mn-ea"/>
            </a:endParaRPr>
          </a:p>
        </p:txBody>
      </p:sp>
      <p:sp>
        <p:nvSpPr>
          <p:cNvPr id="7169" name="Title 3"/>
          <p:cNvSpPr>
            <a:spLocks noGrp="1"/>
          </p:cNvSpPr>
          <p:nvPr>
            <p:ph type="title"/>
          </p:nvPr>
        </p:nvSpPr>
        <p:spPr>
          <a:xfrm>
            <a:off x="611560" y="2348880"/>
            <a:ext cx="7772400" cy="1362075"/>
          </a:xfrm>
        </p:spPr>
        <p:txBody>
          <a:bodyPr/>
          <a:lstStyle/>
          <a:p>
            <a:r>
              <a:rPr lang="en-GB" dirty="0"/>
              <a:t>Guide to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4117270030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2534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2535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2536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2537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2538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4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50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2551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2552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2553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2554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9" name="TextBox 98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940425" y="18446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4859338" y="9810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 B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1258888" y="3644900"/>
            <a:ext cx="4465637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But not all stars lie on the main sequence. Some, such as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and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, are much brighter than the Sun, but cooler. Where would these lie on the diagram?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red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giant stars.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2339975" y="188913"/>
            <a:ext cx="44640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bright star Betelgeuse is even more luminous than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Aldebaran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, but has a cooler surface.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This makes it a red supergiant.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187450" y="3284538"/>
            <a:ext cx="3313113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Even brighter than Betelgeuse are stars like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and Rigel, which are much hotter.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blue </a:t>
            </a:r>
            <a:r>
              <a:rPr lang="en-GB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supergiants</a:t>
            </a: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.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58888" y="4292600"/>
            <a:ext cx="59055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Some of the hottest stars are actually much fainter than the Sun. Which corner would they be in?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These are white dwarfs, such as Sirius B which orbits Sirius.</a:t>
            </a:r>
          </a:p>
        </p:txBody>
      </p:sp>
    </p:spTree>
    <p:extLst>
      <p:ext uri="{BB962C8B-B14F-4D97-AF65-F5344CB8AC3E}">
        <p14:creationId xmlns:p14="http://schemas.microsoft.com/office/powerpoint/2010/main" val="631021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9" grpId="0"/>
      <p:bldP spid="100" grpId="0"/>
      <p:bldP spid="101" grpId="0"/>
      <p:bldP spid="102" grpId="0"/>
      <p:bldP spid="103" grpId="0"/>
      <p:bldP spid="104" grpId="0"/>
      <p:bldP spid="105" grpId="0" build="p"/>
      <p:bldP spid="105" grpId="1" build="allAtOnce"/>
      <p:bldP spid="98" grpId="0" build="p"/>
      <p:bldP spid="98" grpId="1" build="allAtOnce"/>
      <p:bldP spid="106" grpId="0" build="p"/>
      <p:bldP spid="106" grpId="1" build="allAtOnce"/>
      <p:bldP spid="10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7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3558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3559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3560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3561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3562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8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4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3575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3576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3577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3578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0" name="Oval 79"/>
          <p:cNvSpPr/>
          <p:nvPr/>
        </p:nvSpPr>
        <p:spPr>
          <a:xfrm>
            <a:off x="4788024" y="3140968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6" name="TextBox 75"/>
          <p:cNvSpPr txBox="1"/>
          <p:nvPr/>
        </p:nvSpPr>
        <p:spPr>
          <a:xfrm rot="1313734">
            <a:off x="2382838" y="2651125"/>
            <a:ext cx="51847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Main Sequence</a:t>
            </a:r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0" name="TextBox 109"/>
          <p:cNvSpPr txBox="1"/>
          <p:nvPr/>
        </p:nvSpPr>
        <p:spPr>
          <a:xfrm>
            <a:off x="2916238" y="1743075"/>
            <a:ext cx="3268662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Giants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3635375" y="115888"/>
            <a:ext cx="32702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Supergiants</a:t>
            </a:r>
            <a:endParaRPr lang="en-GB" sz="2400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1" name="TextBox 120"/>
          <p:cNvSpPr txBox="1"/>
          <p:nvPr/>
        </p:nvSpPr>
        <p:spPr>
          <a:xfrm rot="2324514">
            <a:off x="825500" y="4478338"/>
            <a:ext cx="23082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White Dwarfs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1115617" y="2924175"/>
            <a:ext cx="32404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r>
              <a:rPr lang="en-GB" dirty="0">
                <a:solidFill>
                  <a:srgbClr val="DBEEF4"/>
                </a:solidFill>
              </a:rPr>
              <a:t>Almost all stars we see are in one of these groups, but they </a:t>
            </a:r>
            <a:r>
              <a:rPr lang="en-GB" dirty="0">
                <a:solidFill>
                  <a:schemeClr val="bg1"/>
                </a:solidFill>
              </a:rPr>
              <a:t>change groups during their lives.</a:t>
            </a:r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8" name="TextBox 127"/>
          <p:cNvSpPr txBox="1"/>
          <p:nvPr/>
        </p:nvSpPr>
        <p:spPr>
          <a:xfrm>
            <a:off x="3203575" y="4076700"/>
            <a:ext cx="3600450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As stars evolve they change in luminosity and temperature.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This </a:t>
            </a:r>
            <a:r>
              <a:rPr lang="en-GB" dirty="0">
                <a:solidFill>
                  <a:schemeClr val="bg1"/>
                </a:solidFill>
                <a:latin typeface="+mn-lt"/>
                <a:ea typeface="+mn-ea"/>
              </a:rPr>
              <a:t>makes them change position on the </a:t>
            </a:r>
            <a:r>
              <a:rPr lang="en-GB" dirty="0" err="1">
                <a:solidFill>
                  <a:schemeClr val="bg1"/>
                </a:solidFill>
                <a:latin typeface="+mn-lt"/>
                <a:ea typeface="+mn-ea"/>
              </a:rPr>
              <a:t>Hertzprung</a:t>
            </a:r>
            <a:r>
              <a:rPr lang="en-GB" dirty="0">
                <a:solidFill>
                  <a:schemeClr val="bg1"/>
                </a:solidFill>
                <a:latin typeface="+mn-lt"/>
                <a:ea typeface="+mn-ea"/>
              </a:rPr>
              <a:t>-Russell diagram.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ea typeface="+mn-ea"/>
            </a:endParaRPr>
          </a:p>
        </p:txBody>
      </p:sp>
      <p:sp>
        <p:nvSpPr>
          <p:cNvPr id="130" name="Oval 129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1" name="Oval 130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2" name="TextBox 131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555875" y="25654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268538" y="2276475"/>
            <a:ext cx="790575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Vega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7380288" y="4005263"/>
            <a:ext cx="1008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Proxima</a:t>
            </a: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 Centauri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6875463" y="404813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Betelgeuse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5940425" y="1844675"/>
            <a:ext cx="1152525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Arcturus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051050" y="765175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Rigel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708400" y="908050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 err="1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Deneb</a:t>
            </a:r>
            <a:endParaRPr lang="en-GB" sz="1600" b="1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1403350" y="3789363"/>
            <a:ext cx="11525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Sirius B</a:t>
            </a:r>
          </a:p>
        </p:txBody>
      </p:sp>
    </p:spTree>
    <p:extLst>
      <p:ext uri="{BB962C8B-B14F-4D97-AF65-F5344CB8AC3E}">
        <p14:creationId xmlns:p14="http://schemas.microsoft.com/office/powerpoint/2010/main" val="42269527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/>
      <p:bldP spid="128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9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1030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1031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1032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1033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1034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1047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1048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1049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1050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0" name="Oval 99"/>
          <p:cNvSpPr/>
          <p:nvPr/>
        </p:nvSpPr>
        <p:spPr>
          <a:xfrm>
            <a:off x="4787900" y="3141663"/>
            <a:ext cx="215900" cy="21590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4067175" y="3213100"/>
            <a:ext cx="792163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58888" y="3500438"/>
            <a:ext cx="4249737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Sun has been on the Main Sequence for billions of years, and will remain there for billions more.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But eventually it will swell into a giant star, becoming more luminous but cooler.</a:t>
            </a:r>
          </a:p>
        </p:txBody>
      </p:sp>
    </p:spTree>
    <p:extLst>
      <p:ext uri="{BB962C8B-B14F-4D97-AF65-F5344CB8AC3E}">
        <p14:creationId xmlns:p14="http://schemas.microsoft.com/office/powerpoint/2010/main" val="4045497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9062 -0.12083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0" grpId="1" animBg="1"/>
      <p:bldP spid="10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2054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2055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2056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2057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2058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4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2071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2072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2073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2074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5795963" y="2060575"/>
            <a:ext cx="792162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58888" y="3500438"/>
            <a:ext cx="424973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At this point it is a red giant star.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It will get then hotter and slightly brighter.</a:t>
            </a:r>
          </a:p>
        </p:txBody>
      </p:sp>
      <p:sp>
        <p:nvSpPr>
          <p:cNvPr id="106" name="Oval 105"/>
          <p:cNvSpPr/>
          <p:nvPr/>
        </p:nvSpPr>
        <p:spPr>
          <a:xfrm>
            <a:off x="5543550" y="2276475"/>
            <a:ext cx="323850" cy="323850"/>
          </a:xfrm>
          <a:prstGeom prst="ellipse">
            <a:avLst/>
          </a:prstGeom>
          <a:solidFill>
            <a:srgbClr val="FF66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2257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CCFF"/>
                                      </p:to>
                                    </p:animClr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0486 -0.03148 " pathEditMode="relative" ptsTypes="AA">
                                      <p:cBhvr>
                                        <p:cTn id="20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1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3" name="Freeform 52"/>
          <p:cNvSpPr/>
          <p:nvPr/>
        </p:nvSpPr>
        <p:spPr>
          <a:xfrm>
            <a:off x="1524000" y="939800"/>
            <a:ext cx="6432550" cy="4144963"/>
          </a:xfrm>
          <a:custGeom>
            <a:avLst/>
            <a:gdLst>
              <a:gd name="connsiteX0" fmla="*/ 0 w 6248400"/>
              <a:gd name="connsiteY0" fmla="*/ 0 h 4013200"/>
              <a:gd name="connsiteX1" fmla="*/ 2019300 w 6248400"/>
              <a:gd name="connsiteY1" fmla="*/ 1727200 h 4013200"/>
              <a:gd name="connsiteX2" fmla="*/ 4597400 w 6248400"/>
              <a:gd name="connsiteY2" fmla="*/ 2781300 h 4013200"/>
              <a:gd name="connsiteX3" fmla="*/ 6248400 w 6248400"/>
              <a:gd name="connsiteY3" fmla="*/ 4013200 h 4013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4013200">
                <a:moveTo>
                  <a:pt x="0" y="0"/>
                </a:moveTo>
                <a:cubicBezTo>
                  <a:pt x="626533" y="631825"/>
                  <a:pt x="1253067" y="1263650"/>
                  <a:pt x="2019300" y="1727200"/>
                </a:cubicBezTo>
                <a:cubicBezTo>
                  <a:pt x="2785533" y="2190750"/>
                  <a:pt x="3892550" y="2400300"/>
                  <a:pt x="4597400" y="2781300"/>
                </a:cubicBezTo>
                <a:cubicBezTo>
                  <a:pt x="5302250" y="3162300"/>
                  <a:pt x="5775325" y="3587750"/>
                  <a:pt x="6248400" y="4013200"/>
                </a:cubicBezTo>
              </a:path>
            </a:pathLst>
          </a:custGeom>
          <a:ln w="1270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5" name="Straight Connector 4"/>
          <p:cNvCxnSpPr/>
          <p:nvPr/>
        </p:nvCxnSpPr>
        <p:spPr>
          <a:xfrm rot="5400000" flipH="1" flipV="1">
            <a:off x="-1512888" y="2889251"/>
            <a:ext cx="54006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116013" y="5516563"/>
            <a:ext cx="712787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7" name="TextBox 15"/>
          <p:cNvSpPr txBox="1">
            <a:spLocks noChangeArrowheads="1"/>
          </p:cNvSpPr>
          <p:nvPr/>
        </p:nvSpPr>
        <p:spPr bwMode="auto">
          <a:xfrm rot="-5400000">
            <a:off x="-1904206" y="2874169"/>
            <a:ext cx="4537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Luminosity (relative to Sun)</a:t>
            </a:r>
          </a:p>
        </p:txBody>
      </p:sp>
      <p:sp>
        <p:nvSpPr>
          <p:cNvPr id="3078" name="TextBox 16"/>
          <p:cNvSpPr txBox="1">
            <a:spLocks noChangeArrowheads="1"/>
          </p:cNvSpPr>
          <p:nvPr/>
        </p:nvSpPr>
        <p:spPr bwMode="auto">
          <a:xfrm>
            <a:off x="468313" y="3059113"/>
            <a:ext cx="647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</a:t>
            </a:r>
          </a:p>
        </p:txBody>
      </p:sp>
      <p:sp>
        <p:nvSpPr>
          <p:cNvPr id="3079" name="TextBox 17"/>
          <p:cNvSpPr txBox="1">
            <a:spLocks noChangeArrowheads="1"/>
          </p:cNvSpPr>
          <p:nvPr/>
        </p:nvSpPr>
        <p:spPr bwMode="auto">
          <a:xfrm>
            <a:off x="468313" y="1989138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100</a:t>
            </a:r>
          </a:p>
        </p:txBody>
      </p:sp>
      <p:sp>
        <p:nvSpPr>
          <p:cNvPr id="3080" name="TextBox 18"/>
          <p:cNvSpPr txBox="1">
            <a:spLocks noChangeArrowheads="1"/>
          </p:cNvSpPr>
          <p:nvPr/>
        </p:nvSpPr>
        <p:spPr bwMode="auto">
          <a:xfrm>
            <a:off x="0" y="908050"/>
            <a:ext cx="1116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10,000</a:t>
            </a:r>
          </a:p>
        </p:txBody>
      </p:sp>
      <p:sp>
        <p:nvSpPr>
          <p:cNvPr id="3081" name="TextBox 19"/>
          <p:cNvSpPr txBox="1">
            <a:spLocks noChangeArrowheads="1"/>
          </p:cNvSpPr>
          <p:nvPr/>
        </p:nvSpPr>
        <p:spPr bwMode="auto">
          <a:xfrm>
            <a:off x="468313" y="4140200"/>
            <a:ext cx="647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0.01</a:t>
            </a:r>
          </a:p>
        </p:txBody>
      </p:sp>
      <p:sp>
        <p:nvSpPr>
          <p:cNvPr id="3082" name="TextBox 20"/>
          <p:cNvSpPr txBox="1">
            <a:spLocks noChangeArrowheads="1"/>
          </p:cNvSpPr>
          <p:nvPr/>
        </p:nvSpPr>
        <p:spPr bwMode="auto">
          <a:xfrm>
            <a:off x="179388" y="5157788"/>
            <a:ext cx="936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/>
            <a:r>
              <a:rPr lang="en-GB"/>
              <a:t>0.0001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042988" y="537368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42988" y="4311650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42988" y="3249613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042988" y="2187575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042988" y="1125538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8" name="TextBox 33"/>
          <p:cNvSpPr txBox="1">
            <a:spLocks noChangeArrowheads="1"/>
          </p:cNvSpPr>
          <p:nvPr/>
        </p:nvSpPr>
        <p:spPr bwMode="auto">
          <a:xfrm>
            <a:off x="2339975" y="6237288"/>
            <a:ext cx="4535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400"/>
              <a:t>Temperature (Kelvin)</a:t>
            </a:r>
          </a:p>
        </p:txBody>
      </p:sp>
      <p:cxnSp>
        <p:nvCxnSpPr>
          <p:cNvPr id="37" name="Straight Connector 36"/>
          <p:cNvCxnSpPr/>
          <p:nvPr/>
        </p:nvCxnSpPr>
        <p:spPr>
          <a:xfrm rot="5400000">
            <a:off x="1475582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5400000">
            <a:off x="28249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4175919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5525294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876257" y="5588794"/>
            <a:ext cx="14446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4" name="TextBox 42"/>
          <p:cNvSpPr txBox="1">
            <a:spLocks noChangeArrowheads="1"/>
          </p:cNvSpPr>
          <p:nvPr/>
        </p:nvSpPr>
        <p:spPr bwMode="auto">
          <a:xfrm>
            <a:off x="1116013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25,000</a:t>
            </a:r>
          </a:p>
        </p:txBody>
      </p:sp>
      <p:sp>
        <p:nvSpPr>
          <p:cNvPr id="3095" name="TextBox 43"/>
          <p:cNvSpPr txBox="1">
            <a:spLocks noChangeArrowheads="1"/>
          </p:cNvSpPr>
          <p:nvPr/>
        </p:nvSpPr>
        <p:spPr bwMode="auto">
          <a:xfrm>
            <a:off x="241141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10,000</a:t>
            </a:r>
          </a:p>
        </p:txBody>
      </p:sp>
      <p:sp>
        <p:nvSpPr>
          <p:cNvPr id="3096" name="TextBox 44"/>
          <p:cNvSpPr txBox="1">
            <a:spLocks noChangeArrowheads="1"/>
          </p:cNvSpPr>
          <p:nvPr/>
        </p:nvSpPr>
        <p:spPr bwMode="auto">
          <a:xfrm>
            <a:off x="3779838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7,000</a:t>
            </a:r>
          </a:p>
        </p:txBody>
      </p:sp>
      <p:sp>
        <p:nvSpPr>
          <p:cNvPr id="3097" name="TextBox 45"/>
          <p:cNvSpPr txBox="1">
            <a:spLocks noChangeArrowheads="1"/>
          </p:cNvSpPr>
          <p:nvPr/>
        </p:nvSpPr>
        <p:spPr bwMode="auto">
          <a:xfrm>
            <a:off x="5148263" y="5661025"/>
            <a:ext cx="936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5,000</a:t>
            </a:r>
          </a:p>
        </p:txBody>
      </p:sp>
      <p:sp>
        <p:nvSpPr>
          <p:cNvPr id="3098" name="TextBox 46"/>
          <p:cNvSpPr txBox="1">
            <a:spLocks noChangeArrowheads="1"/>
          </p:cNvSpPr>
          <p:nvPr/>
        </p:nvSpPr>
        <p:spPr bwMode="auto">
          <a:xfrm>
            <a:off x="6516688" y="5661025"/>
            <a:ext cx="935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3,000</a:t>
            </a:r>
          </a:p>
        </p:txBody>
      </p:sp>
      <p:sp>
        <p:nvSpPr>
          <p:cNvPr id="52" name="Oval 51"/>
          <p:cNvSpPr/>
          <p:nvPr/>
        </p:nvSpPr>
        <p:spPr>
          <a:xfrm>
            <a:off x="3059113" y="2276475"/>
            <a:ext cx="217487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7200900" y="44005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Oval 58"/>
          <p:cNvSpPr/>
          <p:nvPr/>
        </p:nvSpPr>
        <p:spPr>
          <a:xfrm>
            <a:off x="3203575" y="2420938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5" name="Oval 64"/>
          <p:cNvSpPr/>
          <p:nvPr/>
        </p:nvSpPr>
        <p:spPr>
          <a:xfrm>
            <a:off x="2843213" y="2133600"/>
            <a:ext cx="215900" cy="215900"/>
          </a:xfrm>
          <a:prstGeom prst="ellipse">
            <a:avLst/>
          </a:prstGeom>
          <a:solidFill>
            <a:srgbClr val="CCFF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6" name="Oval 65"/>
          <p:cNvSpPr/>
          <p:nvPr/>
        </p:nvSpPr>
        <p:spPr>
          <a:xfrm>
            <a:off x="2484438" y="1916113"/>
            <a:ext cx="233362" cy="234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7" name="Oval 66"/>
          <p:cNvSpPr/>
          <p:nvPr/>
        </p:nvSpPr>
        <p:spPr>
          <a:xfrm>
            <a:off x="2339975" y="1628775"/>
            <a:ext cx="233363" cy="233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8" name="Oval 67"/>
          <p:cNvSpPr/>
          <p:nvPr/>
        </p:nvSpPr>
        <p:spPr>
          <a:xfrm>
            <a:off x="2051050" y="1484313"/>
            <a:ext cx="252413" cy="25241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9" name="Oval 68"/>
          <p:cNvSpPr/>
          <p:nvPr/>
        </p:nvSpPr>
        <p:spPr>
          <a:xfrm>
            <a:off x="1691680" y="1268760"/>
            <a:ext cx="288000" cy="288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0" name="Oval 69"/>
          <p:cNvSpPr/>
          <p:nvPr/>
        </p:nvSpPr>
        <p:spPr>
          <a:xfrm>
            <a:off x="1403648" y="764704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1" name="Oval 70"/>
          <p:cNvSpPr/>
          <p:nvPr/>
        </p:nvSpPr>
        <p:spPr>
          <a:xfrm>
            <a:off x="3492500" y="2492375"/>
            <a:ext cx="215900" cy="2159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2" name="Oval 71"/>
          <p:cNvSpPr/>
          <p:nvPr/>
        </p:nvSpPr>
        <p:spPr>
          <a:xfrm>
            <a:off x="3635375" y="2781300"/>
            <a:ext cx="215900" cy="215900"/>
          </a:xfrm>
          <a:prstGeom prst="ellipse">
            <a:avLst/>
          </a:prstGeom>
          <a:solidFill>
            <a:srgbClr val="FFFF99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3" name="Oval 72"/>
          <p:cNvSpPr/>
          <p:nvPr/>
        </p:nvSpPr>
        <p:spPr>
          <a:xfrm>
            <a:off x="3924300" y="2708275"/>
            <a:ext cx="215900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4" name="Oval 73"/>
          <p:cNvSpPr/>
          <p:nvPr/>
        </p:nvSpPr>
        <p:spPr>
          <a:xfrm>
            <a:off x="4067175" y="2997200"/>
            <a:ext cx="217488" cy="215900"/>
          </a:xfrm>
          <a:prstGeom prst="ellipse">
            <a:avLst/>
          </a:prstGeom>
          <a:solidFill>
            <a:srgbClr val="FFFF6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5" name="Oval 74"/>
          <p:cNvSpPr/>
          <p:nvPr/>
        </p:nvSpPr>
        <p:spPr>
          <a:xfrm>
            <a:off x="4356100" y="2924175"/>
            <a:ext cx="215900" cy="217488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7" name="Oval 76"/>
          <p:cNvSpPr/>
          <p:nvPr/>
        </p:nvSpPr>
        <p:spPr>
          <a:xfrm>
            <a:off x="4572000" y="2997200"/>
            <a:ext cx="215900" cy="215900"/>
          </a:xfrm>
          <a:prstGeom prst="ellipse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9" name="Oval 78"/>
          <p:cNvSpPr/>
          <p:nvPr/>
        </p:nvSpPr>
        <p:spPr>
          <a:xfrm>
            <a:off x="5292080" y="3212976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1" name="Oval 80"/>
          <p:cNvSpPr/>
          <p:nvPr/>
        </p:nvSpPr>
        <p:spPr>
          <a:xfrm>
            <a:off x="5004048" y="3284984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rgbClr val="FF7A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5508104" y="3429000"/>
            <a:ext cx="216024" cy="216024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3" name="Oval 82"/>
          <p:cNvSpPr/>
          <p:nvPr/>
        </p:nvSpPr>
        <p:spPr>
          <a:xfrm>
            <a:off x="5796136" y="3429000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4" name="Oval 83"/>
          <p:cNvSpPr/>
          <p:nvPr/>
        </p:nvSpPr>
        <p:spPr>
          <a:xfrm>
            <a:off x="5940152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5" name="Oval 84"/>
          <p:cNvSpPr/>
          <p:nvPr/>
        </p:nvSpPr>
        <p:spPr>
          <a:xfrm>
            <a:off x="6228184" y="3645024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C000"/>
              </a:gs>
              <a:gs pos="100000">
                <a:srgbClr val="FF3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6" name="Oval 85"/>
          <p:cNvSpPr/>
          <p:nvPr/>
        </p:nvSpPr>
        <p:spPr>
          <a:xfrm>
            <a:off x="6372200" y="3861048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7" name="Oval 86"/>
          <p:cNvSpPr/>
          <p:nvPr/>
        </p:nvSpPr>
        <p:spPr>
          <a:xfrm>
            <a:off x="6660232" y="3933056"/>
            <a:ext cx="180000" cy="180000"/>
          </a:xfrm>
          <a:prstGeom prst="ellipse">
            <a:avLst/>
          </a:prstGeom>
          <a:gradFill flip="none" rotWithShape="1">
            <a:gsLst>
              <a:gs pos="0">
                <a:srgbClr val="FF9900"/>
              </a:gs>
              <a:gs pos="100000">
                <a:srgbClr val="FF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8" name="Oval 87"/>
          <p:cNvSpPr/>
          <p:nvPr/>
        </p:nvSpPr>
        <p:spPr>
          <a:xfrm>
            <a:off x="6876272" y="4221088"/>
            <a:ext cx="144000" cy="144000"/>
          </a:xfrm>
          <a:prstGeom prst="ellipse">
            <a:avLst/>
          </a:prstGeom>
          <a:gradFill flip="none" rotWithShape="1">
            <a:gsLst>
              <a:gs pos="0">
                <a:srgbClr val="FF6600"/>
              </a:gs>
              <a:gs pos="100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89" name="Oval 88"/>
          <p:cNvSpPr/>
          <p:nvPr/>
        </p:nvSpPr>
        <p:spPr>
          <a:xfrm>
            <a:off x="7353300" y="4552950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0" name="Oval 89"/>
          <p:cNvSpPr/>
          <p:nvPr/>
        </p:nvSpPr>
        <p:spPr>
          <a:xfrm>
            <a:off x="7505700" y="45815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1" name="Oval 90"/>
          <p:cNvSpPr/>
          <p:nvPr/>
        </p:nvSpPr>
        <p:spPr>
          <a:xfrm>
            <a:off x="7596188" y="4797425"/>
            <a:ext cx="107950" cy="107950"/>
          </a:xfrm>
          <a:prstGeom prst="ellipse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2" name="Oval 91"/>
          <p:cNvSpPr/>
          <p:nvPr/>
        </p:nvSpPr>
        <p:spPr>
          <a:xfrm>
            <a:off x="7748588" y="4949825"/>
            <a:ext cx="71437" cy="71438"/>
          </a:xfrm>
          <a:prstGeom prst="ellipse">
            <a:avLst/>
          </a:prstGeom>
          <a:solidFill>
            <a:srgbClr val="6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8" name="Oval 77"/>
          <p:cNvSpPr/>
          <p:nvPr/>
        </p:nvSpPr>
        <p:spPr>
          <a:xfrm>
            <a:off x="6372200" y="620688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7A00"/>
              </a:gs>
              <a:gs pos="66000">
                <a:srgbClr val="FF03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3" name="Oval 92"/>
          <p:cNvSpPr/>
          <p:nvPr/>
        </p:nvSpPr>
        <p:spPr>
          <a:xfrm>
            <a:off x="2555776" y="188640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4" name="Oval 93"/>
          <p:cNvSpPr/>
          <p:nvPr/>
        </p:nvSpPr>
        <p:spPr>
          <a:xfrm>
            <a:off x="5724128" y="1484784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6" name="Oval 95"/>
          <p:cNvSpPr/>
          <p:nvPr/>
        </p:nvSpPr>
        <p:spPr>
          <a:xfrm>
            <a:off x="1403350" y="37893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7" name="Oval 96"/>
          <p:cNvSpPr/>
          <p:nvPr/>
        </p:nvSpPr>
        <p:spPr>
          <a:xfrm>
            <a:off x="3203848" y="332656"/>
            <a:ext cx="720000" cy="720000"/>
          </a:xfrm>
          <a:prstGeom prst="ellipse">
            <a:avLst/>
          </a:prstGeom>
          <a:gradFill flip="none" rotWithShape="1">
            <a:gsLst>
              <a:gs pos="100000">
                <a:srgbClr val="5E9EFF"/>
              </a:gs>
              <a:gs pos="70000">
                <a:srgbClr val="85C2FF"/>
              </a:gs>
              <a:gs pos="40000">
                <a:srgbClr val="C4D6EB"/>
              </a:gs>
              <a:gs pos="0">
                <a:srgbClr val="FFEBFA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" name="Oval 111"/>
          <p:cNvSpPr/>
          <p:nvPr/>
        </p:nvSpPr>
        <p:spPr>
          <a:xfrm>
            <a:off x="4716016" y="548680"/>
            <a:ext cx="720000" cy="72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3" name="Oval 112"/>
          <p:cNvSpPr/>
          <p:nvPr/>
        </p:nvSpPr>
        <p:spPr>
          <a:xfrm>
            <a:off x="1692275" y="4005263"/>
            <a:ext cx="71438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4" name="Oval 113"/>
          <p:cNvSpPr/>
          <p:nvPr/>
        </p:nvSpPr>
        <p:spPr>
          <a:xfrm>
            <a:off x="1763713" y="4221163"/>
            <a:ext cx="71437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5" name="Oval 114"/>
          <p:cNvSpPr/>
          <p:nvPr/>
        </p:nvSpPr>
        <p:spPr>
          <a:xfrm>
            <a:off x="2051050" y="42211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6" name="Oval 115"/>
          <p:cNvSpPr/>
          <p:nvPr/>
        </p:nvSpPr>
        <p:spPr>
          <a:xfrm>
            <a:off x="20510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7" name="Oval 116"/>
          <p:cNvSpPr/>
          <p:nvPr/>
        </p:nvSpPr>
        <p:spPr>
          <a:xfrm>
            <a:off x="1979613" y="42926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8" name="Oval 117"/>
          <p:cNvSpPr/>
          <p:nvPr/>
        </p:nvSpPr>
        <p:spPr>
          <a:xfrm>
            <a:off x="2203450" y="44370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9" name="Oval 118"/>
          <p:cNvSpPr/>
          <p:nvPr/>
        </p:nvSpPr>
        <p:spPr>
          <a:xfrm>
            <a:off x="2355850" y="4525963"/>
            <a:ext cx="73025" cy="714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0" name="Oval 119"/>
          <p:cNvSpPr/>
          <p:nvPr/>
        </p:nvSpPr>
        <p:spPr>
          <a:xfrm>
            <a:off x="2268538" y="4724400"/>
            <a:ext cx="71437" cy="7302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4" name="Oval 123"/>
          <p:cNvSpPr/>
          <p:nvPr/>
        </p:nvSpPr>
        <p:spPr>
          <a:xfrm>
            <a:off x="5292080" y="1916832"/>
            <a:ext cx="360000" cy="360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5" name="Oval 124"/>
          <p:cNvSpPr/>
          <p:nvPr/>
        </p:nvSpPr>
        <p:spPr>
          <a:xfrm>
            <a:off x="5004048" y="2420888"/>
            <a:ext cx="288000" cy="288000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66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27" name="Oval 126"/>
          <p:cNvSpPr/>
          <p:nvPr/>
        </p:nvSpPr>
        <p:spPr>
          <a:xfrm>
            <a:off x="5868144" y="1268760"/>
            <a:ext cx="432048" cy="432048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76000">
                <a:srgbClr val="C00000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5" name="Oval 94"/>
          <p:cNvSpPr/>
          <p:nvPr/>
        </p:nvSpPr>
        <p:spPr>
          <a:xfrm>
            <a:off x="3275856" y="1196752"/>
            <a:ext cx="432000" cy="432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8" name="Oval 97"/>
          <p:cNvSpPr/>
          <p:nvPr/>
        </p:nvSpPr>
        <p:spPr>
          <a:xfrm>
            <a:off x="3491880" y="1700848"/>
            <a:ext cx="360000" cy="360000"/>
          </a:xfrm>
          <a:prstGeom prst="ellipse">
            <a:avLst/>
          </a:prstGeom>
          <a:gradFill flip="none" rotWithShape="1">
            <a:gsLst>
              <a:gs pos="70000">
                <a:schemeClr val="tx2">
                  <a:lumMod val="60000"/>
                  <a:lumOff val="40000"/>
                </a:schemeClr>
              </a:gs>
              <a:gs pos="38000">
                <a:srgbClr val="85C2FF"/>
              </a:gs>
              <a:gs pos="0">
                <a:srgbClr val="C4D6EB"/>
              </a:gs>
            </a:gsLst>
            <a:path path="circle">
              <a:fillToRect l="50000" t="50000" r="50000" b="50000"/>
            </a:path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1187450" y="188913"/>
            <a:ext cx="7056438" cy="532765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1" name="TextBox 100"/>
          <p:cNvSpPr txBox="1"/>
          <p:nvPr/>
        </p:nvSpPr>
        <p:spPr>
          <a:xfrm>
            <a:off x="3851275" y="1793875"/>
            <a:ext cx="792163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Sun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132138" y="4005263"/>
            <a:ext cx="4248150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Finally nuclear fusion in the core will cease.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chemeClr val="accent5">
                  <a:lumMod val="20000"/>
                  <a:lumOff val="80000"/>
                </a:schemeClr>
              </a:solidFill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5">
                    <a:lumMod val="20000"/>
                    <a:lumOff val="80000"/>
                  </a:schemeClr>
                </a:solidFill>
                <a:latin typeface="+mn-lt"/>
                <a:ea typeface="+mn-ea"/>
              </a:rPr>
              <a:t>The Sun will become a white dwarf, far less luminous, but with a hotter surface temperature.</a:t>
            </a:r>
          </a:p>
        </p:txBody>
      </p:sp>
      <p:sp>
        <p:nvSpPr>
          <p:cNvPr id="80" name="Oval 79"/>
          <p:cNvSpPr/>
          <p:nvPr/>
        </p:nvSpPr>
        <p:spPr>
          <a:xfrm>
            <a:off x="3671888" y="2060575"/>
            <a:ext cx="323850" cy="323850"/>
          </a:xfrm>
          <a:prstGeom prst="ellipse">
            <a:avLst/>
          </a:prstGeom>
          <a:solidFill>
            <a:srgbClr val="99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8397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4.07407E-6 C -0.04166 -0.0037 -0.08315 -0.0074 -0.12361 0.00556 C -0.16406 0.01852 -0.22413 0.03496 -0.24305 0.07778 C -0.26197 0.12061 -0.2526 0.21274 -0.23749 0.26297 C -0.22239 0.3132 -0.18767 0.3463 -0.15277 0.37963 " pathEditMode="relative" ptsTypes="aaaaA">
                                      <p:cBhvr>
                                        <p:cTn id="16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0" fill="hold"/>
                                        <p:tgtEl>
                                          <p:spTgt spid="8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  <p:bldP spid="80" grpId="0" animBg="1"/>
      <p:bldP spid="80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683568" y="2282949"/>
            <a:ext cx="7772400" cy="1362075"/>
          </a:xfrm>
        </p:spPr>
        <p:txBody>
          <a:bodyPr/>
          <a:lstStyle/>
          <a:p>
            <a:r>
              <a:rPr lang="en-GB" dirty="0"/>
              <a:t>Star in a Box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At this point, run star in a box to explore the </a:t>
            </a:r>
            <a:r>
              <a:rPr lang="en-GB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Hertzsprung</a:t>
            </a:r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-Russell diagram for different mass stars.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 </a:t>
            </a:r>
          </a:p>
        </p:txBody>
      </p:sp>
    </p:spTree>
    <p:extLst>
      <p:ext uri="{BB962C8B-B14F-4D97-AF65-F5344CB8AC3E}">
        <p14:creationId xmlns:p14="http://schemas.microsoft.com/office/powerpoint/2010/main" val="3852903170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3"/>
          <p:cNvSpPr>
            <a:spLocks noGrp="1"/>
          </p:cNvSpPr>
          <p:nvPr>
            <p:ph type="title"/>
          </p:nvPr>
        </p:nvSpPr>
        <p:spPr>
          <a:xfrm>
            <a:off x="722313" y="2564904"/>
            <a:ext cx="7772400" cy="1362075"/>
          </a:xfrm>
        </p:spPr>
        <p:txBody>
          <a:bodyPr/>
          <a:lstStyle/>
          <a:p>
            <a:r>
              <a:rPr lang="en-GB" dirty="0"/>
              <a:t>Nuclear fusion</a:t>
            </a:r>
          </a:p>
        </p:txBody>
      </p:sp>
      <p:sp>
        <p:nvSpPr>
          <p:cNvPr id="25602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processes taking place in the centre of a star.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Intermediate +</a:t>
            </a:r>
          </a:p>
        </p:txBody>
      </p:sp>
    </p:spTree>
    <p:extLst>
      <p:ext uri="{BB962C8B-B14F-4D97-AF65-F5344CB8AC3E}">
        <p14:creationId xmlns:p14="http://schemas.microsoft.com/office/powerpoint/2010/main" val="185886279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E736B60-5777-1048-BAC7-FE293D81EB3C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112621"/>
            <a:ext cx="8229600" cy="1143000"/>
          </a:xfrm>
        </p:spPr>
        <p:txBody>
          <a:bodyPr/>
          <a:lstStyle/>
          <a:p>
            <a:r>
              <a:rPr lang="en-GB" dirty="0"/>
              <a:t>Nuclear Fusion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659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The luminosity of a star is powered by nuclear fusion taking place in the centre of the star converting hydrogen into helium.</a:t>
            </a:r>
          </a:p>
          <a:p>
            <a:pPr lvl="1"/>
            <a:r>
              <a:rPr lang="en-GB" sz="2400" dirty="0"/>
              <a:t>The temperature and density must be high enough to allow nuclear fusion to occur.</a:t>
            </a:r>
          </a:p>
          <a:p>
            <a:pPr lvl="1"/>
            <a:r>
              <a:rPr lang="en-GB" sz="2400" dirty="0"/>
              <a:t>Stars are primarily composed of hydrogen, with small amounts of helium.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92134" y="4653136"/>
            <a:ext cx="5876210" cy="1944216"/>
            <a:chOff x="1792134" y="4419864"/>
            <a:chExt cx="5876210" cy="1944216"/>
          </a:xfrm>
        </p:grpSpPr>
        <p:pic>
          <p:nvPicPr>
            <p:cNvPr id="8" name="Picture 7" descr="E:\Schools\StarInABox\pp-chain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64" t="1" b="78366"/>
            <a:stretch/>
          </p:blipFill>
          <p:spPr bwMode="auto">
            <a:xfrm>
              <a:off x="6422319" y="4626407"/>
              <a:ext cx="1246025" cy="791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1792134" y="4419864"/>
              <a:ext cx="4478104" cy="1944216"/>
              <a:chOff x="1792134" y="4419864"/>
              <a:chExt cx="4478104" cy="1944216"/>
            </a:xfrm>
          </p:grpSpPr>
          <p:grpSp>
            <p:nvGrpSpPr>
              <p:cNvPr id="2" name="Group 1"/>
              <p:cNvGrpSpPr/>
              <p:nvPr/>
            </p:nvGrpSpPr>
            <p:grpSpPr>
              <a:xfrm>
                <a:off x="1792134" y="4419864"/>
                <a:ext cx="4478104" cy="1944216"/>
                <a:chOff x="1796814" y="4537019"/>
                <a:chExt cx="3920397" cy="1556277"/>
              </a:xfrm>
            </p:grpSpPr>
            <p:pic>
              <p:nvPicPr>
                <p:cNvPr id="4" name="Picture 3" descr="E:\Schools\StarInABox\pp-chain.pn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" r="38302" b="57469"/>
                <a:stretch/>
              </p:blipFill>
              <p:spPr bwMode="auto">
                <a:xfrm>
                  <a:off x="2211872" y="4537019"/>
                  <a:ext cx="3308659" cy="15562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" name="TextBox 4"/>
                    <p:cNvSpPr txBox="1"/>
                    <p:nvPr/>
                  </p:nvSpPr>
                  <p:spPr>
                    <a:xfrm>
                      <a:off x="1796815" y="4626407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 xmlns="">
                <p:sp>
                  <p:nvSpPr>
                    <p:cNvPr id="5" name="TextBox 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6815" y="4626407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" name="TextBox 5"/>
                    <p:cNvSpPr txBox="1"/>
                    <p:nvPr/>
                  </p:nvSpPr>
                  <p:spPr>
                    <a:xfrm>
                      <a:off x="1796814" y="5138121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 xmlns="">
                <p:sp>
                  <p:nvSpPr>
                    <p:cNvPr id="6" name="TextBox 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796814" y="5138121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3310804" y="5717744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𝟏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10804" y="5717744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" name="TextBox 8"/>
                    <p:cNvSpPr txBox="1"/>
                    <p:nvPr/>
                  </p:nvSpPr>
                  <p:spPr>
                    <a:xfrm>
                      <a:off x="5302154" y="5673911"/>
                      <a:ext cx="415057" cy="37555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Pre>
                              <m:sPrePr>
                                <m:ctrlPr>
                                  <a:rPr lang="en-GB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PrePr>
                              <m:sub/>
                              <m:sup>
                                <m:r>
                                  <a:rPr lang="en-GB" b="1" i="1" smtClean="0">
                                    <a:latin typeface="Cambria Math"/>
                                  </a:rPr>
                                  <m:t>𝟑</m:t>
                                </m:r>
                              </m:sup>
                              <m:e>
                                <m:r>
                                  <a:rPr lang="en-GB" b="1" i="1" smtClean="0">
                                    <a:latin typeface="Cambria Math"/>
                                  </a:rPr>
                                  <m:t>𝑯𝒆</m:t>
                                </m:r>
                              </m:e>
                            </m:sPre>
                          </m:oMath>
                        </m:oMathPara>
                      </a14:m>
                      <a:endParaRPr lang="en-GB" b="1" dirty="0"/>
                    </a:p>
                  </p:txBody>
                </p:sp>
              </mc:Choice>
              <mc:Fallback xmlns="">
                <p:sp>
                  <p:nvSpPr>
                    <p:cNvPr id="9" name="TextBox 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302154" y="5673911"/>
                      <a:ext cx="415057" cy="375552"/>
                    </a:xfrm>
                    <a:prstGeom prst="rect">
                      <a:avLst/>
                    </a:prstGeom>
                    <a:blipFill rotWithShape="1">
                      <a:blip r:embed="rId7"/>
                      <a:stretch>
                        <a:fillRect r="-2051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3995603" y="4565616"/>
                    <a:ext cx="474102" cy="3755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Pre>
                            <m:sPre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  <m:e>
                              <m:r>
                                <a:rPr lang="en-GB" b="1" i="1" smtClean="0">
                                  <a:latin typeface="Cambria Math"/>
                                </a:rPr>
                                <m:t>𝑯</m:t>
                              </m:r>
                            </m:e>
                          </m:sPre>
                        </m:oMath>
                      </m:oMathPara>
                    </a14:m>
                    <a:endParaRPr lang="en-GB" b="1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95603" y="4565616"/>
                    <a:ext cx="474102" cy="375552"/>
                  </a:xfrm>
                  <a:prstGeom prst="rect">
                    <a:avLst/>
                  </a:prstGeom>
                  <a:blipFill rotWithShape="1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2670F7A-F332-244F-A530-7B9909F35EA8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29328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223CB7B-C6F1-3049-AB71-A6F8C9C44240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proton-proton chain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At temperatures above 4 million Kelvin hydrogen nuclei fuse into helium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75655" y="2722563"/>
            <a:ext cx="6172716" cy="3665407"/>
            <a:chOff x="1475655" y="2722563"/>
            <a:chExt cx="6172716" cy="3665407"/>
          </a:xfrm>
        </p:grpSpPr>
        <p:pic>
          <p:nvPicPr>
            <p:cNvPr id="27651" name="Picture 3" descr="E:\Schools\StarInABox\pp-chai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0713" y="2722563"/>
              <a:ext cx="5362575" cy="3659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1475656" y="2811951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2811951"/>
                  <a:ext cx="415057" cy="37555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r="-13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475655" y="3323665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5" y="3323665"/>
                  <a:ext cx="415057" cy="375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r="-13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475656" y="5517232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5517232"/>
                  <a:ext cx="415057" cy="37555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r="-13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475656" y="6012418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5656" y="6012418"/>
                  <a:ext cx="415057" cy="37555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r="-13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989645" y="3903288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645" y="3903288"/>
                  <a:ext cx="415057" cy="37555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989645" y="4797152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9645" y="4797152"/>
                  <a:ext cx="415057" cy="375552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7233314" y="4367490"/>
                  <a:ext cx="415057" cy="3748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𝟒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𝑯𝒆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33314" y="4367490"/>
                  <a:ext cx="415057" cy="3748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r="-4264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300192" y="3699217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3699217"/>
                  <a:ext cx="415057" cy="375552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300192" y="5172704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0192" y="5172704"/>
                  <a:ext cx="415057" cy="375552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r="-11594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805015" y="2948113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𝟑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𝑯𝒆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5015" y="2948113"/>
                  <a:ext cx="415057" cy="375552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r="-3970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4868527" y="5906872"/>
                  <a:ext cx="415057" cy="375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Pre>
                          <m:sPre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GB" b="1" i="1" smtClean="0">
                                <a:latin typeface="Cambria Math"/>
                              </a:rPr>
                              <m:t>𝟑</m:t>
                            </m:r>
                          </m:sup>
                          <m:e>
                            <m:r>
                              <a:rPr lang="en-GB" b="1" i="1" smtClean="0">
                                <a:latin typeface="Cambria Math"/>
                              </a:rPr>
                              <m:t>𝑯𝒆</m:t>
                            </m:r>
                          </m:e>
                        </m:sPre>
                      </m:oMath>
                    </m:oMathPara>
                  </a14:m>
                  <a:endParaRPr lang="en-GB" b="1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8527" y="5906872"/>
                  <a:ext cx="415057" cy="375552"/>
                </a:xfrm>
                <a:prstGeom prst="rect">
                  <a:avLst/>
                </a:prstGeom>
                <a:blipFill rotWithShape="1">
                  <a:blip r:embed="rId14"/>
                  <a:stretch>
                    <a:fillRect r="-3823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08C369C-B3E6-A243-A9B2-22E2C15DD409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063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C85F80A-057D-854A-B4B1-8E83D7282545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Stable Stars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216" y="1484784"/>
            <a:ext cx="8229600" cy="33123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ea typeface="+mn-ea"/>
              </a:rPr>
              <a:t>While the star is on the Main Sequence, it is in a stable state.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GB" sz="1800" dirty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sz="2800" dirty="0">
                <a:ea typeface="+mn-ea"/>
              </a:rPr>
              <a:t>The inward force of gravity trying to collapse it, and the radiation pressure outwards from Hydrogen fusion are balanced.</a:t>
            </a:r>
          </a:p>
        </p:txBody>
      </p:sp>
      <p:grpSp>
        <p:nvGrpSpPr>
          <p:cNvPr id="29708" name="Group 29707"/>
          <p:cNvGrpSpPr>
            <a:grpSpLocks noChangeAspect="1"/>
          </p:cNvGrpSpPr>
          <p:nvPr/>
        </p:nvGrpSpPr>
        <p:grpSpPr>
          <a:xfrm>
            <a:off x="3491880" y="4221088"/>
            <a:ext cx="2235969" cy="1977684"/>
            <a:chOff x="2699792" y="4221088"/>
            <a:chExt cx="2981291" cy="2636912"/>
          </a:xfrm>
        </p:grpSpPr>
        <p:sp>
          <p:nvSpPr>
            <p:cNvPr id="2" name="Oval 1"/>
            <p:cNvSpPr/>
            <p:nvPr/>
          </p:nvSpPr>
          <p:spPr>
            <a:xfrm>
              <a:off x="3203848" y="4581128"/>
              <a:ext cx="1944216" cy="1872208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9704" name="Group 29703"/>
            <p:cNvGrpSpPr/>
            <p:nvPr/>
          </p:nvGrpSpPr>
          <p:grpSpPr>
            <a:xfrm>
              <a:off x="3491880" y="4845278"/>
              <a:ext cx="1332149" cy="1291489"/>
              <a:chOff x="3419872" y="4797152"/>
              <a:chExt cx="1512168" cy="1368152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>
                <a:off x="4175956" y="4797152"/>
                <a:ext cx="0" cy="1368152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>
                <a:off x="3635896" y="4949552"/>
                <a:ext cx="1008112" cy="107173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3419872" y="5517232"/>
                <a:ext cx="1512168" cy="0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 flipH="1">
                <a:off x="3707904" y="4949552"/>
                <a:ext cx="1008112" cy="1071736"/>
              </a:xfrm>
              <a:prstGeom prst="straightConnector1">
                <a:avLst/>
              </a:prstGeom>
              <a:ln w="28575">
                <a:solidFill>
                  <a:srgbClr val="00206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706" name="Group 29705"/>
            <p:cNvGrpSpPr/>
            <p:nvPr/>
          </p:nvGrpSpPr>
          <p:grpSpPr>
            <a:xfrm>
              <a:off x="2699792" y="4221088"/>
              <a:ext cx="2981291" cy="2636912"/>
              <a:chOff x="2699792" y="4221088"/>
              <a:chExt cx="2981291" cy="2636912"/>
            </a:xfrm>
          </p:grpSpPr>
          <p:cxnSp>
            <p:nvCxnSpPr>
              <p:cNvPr id="34" name="Straight Arrow Connector 33"/>
              <p:cNvCxnSpPr/>
              <p:nvPr/>
            </p:nvCxnSpPr>
            <p:spPr>
              <a:xfrm flipH="1">
                <a:off x="5220072" y="5517232"/>
                <a:ext cx="461011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4139952" y="4221088"/>
                <a:ext cx="1" cy="36004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>
                <a:endCxn id="2" idx="1"/>
              </p:cNvCxnSpPr>
              <p:nvPr/>
            </p:nvCxnSpPr>
            <p:spPr>
              <a:xfrm>
                <a:off x="3203848" y="4581128"/>
                <a:ext cx="284724" cy="27417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 flipV="1">
                <a:off x="4932040" y="6165304"/>
                <a:ext cx="259069" cy="28803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>
                <a:endCxn id="2" idx="2"/>
              </p:cNvCxnSpPr>
              <p:nvPr/>
            </p:nvCxnSpPr>
            <p:spPr>
              <a:xfrm>
                <a:off x="2699792" y="5517232"/>
                <a:ext cx="50405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/>
              <p:cNvCxnSpPr/>
              <p:nvPr/>
            </p:nvCxnSpPr>
            <p:spPr>
              <a:xfrm flipH="1">
                <a:off x="4932041" y="4581128"/>
                <a:ext cx="259068" cy="24084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/>
              <p:cNvCxnSpPr/>
              <p:nvPr/>
            </p:nvCxnSpPr>
            <p:spPr>
              <a:xfrm flipV="1">
                <a:off x="4182997" y="6460105"/>
                <a:ext cx="1" cy="397895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 flipV="1">
                <a:off x="3203848" y="6260750"/>
                <a:ext cx="284724" cy="33660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FFF6FF1-DE75-E446-B41C-B90AA99BE2F2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3299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3"/>
          <p:cNvSpPr>
            <a:spLocks noGrp="1"/>
          </p:cNvSpPr>
          <p:nvPr>
            <p:ph type="title"/>
          </p:nvPr>
        </p:nvSpPr>
        <p:spPr>
          <a:xfrm>
            <a:off x="467544" y="1772816"/>
            <a:ext cx="7772400" cy="136207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8194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Basics of what a star is and how we observe them.</a:t>
            </a:r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Beginner +</a:t>
            </a:r>
          </a:p>
        </p:txBody>
      </p:sp>
    </p:spTree>
    <p:extLst>
      <p:ext uri="{BB962C8B-B14F-4D97-AF65-F5344CB8AC3E}">
        <p14:creationId xmlns:p14="http://schemas.microsoft.com/office/powerpoint/2010/main" val="410914705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68552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As the hydrogen runs out, the energy released from fusion decreases which reduces the outward force.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The forces are now unbalanced, and the larger force of gravity causes the star core to collapse.</a:t>
            </a:r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spcAft>
                <a:spcPts val="0"/>
              </a:spcAft>
              <a:defRPr/>
            </a:pPr>
            <a:r>
              <a:rPr lang="en-GB" sz="2800" dirty="0"/>
              <a:t>If the star is massive enough, the core temperature increases until helium fusion starts.</a:t>
            </a:r>
          </a:p>
          <a:p>
            <a:endParaRPr lang="en-GB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D53B20-4F64-EF4C-AFAA-BABE6302C6B2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3533" y="3978754"/>
            <a:ext cx="1393941" cy="12656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out of Hydrogen</a:t>
            </a:r>
          </a:p>
        </p:txBody>
      </p:sp>
      <p:sp>
        <p:nvSpPr>
          <p:cNvPr id="21" name="Oval 20"/>
          <p:cNvSpPr/>
          <p:nvPr/>
        </p:nvSpPr>
        <p:spPr>
          <a:xfrm>
            <a:off x="3875029" y="3978754"/>
            <a:ext cx="1393941" cy="126568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2" name="Group 21"/>
          <p:cNvGrpSpPr/>
          <p:nvPr/>
        </p:nvGrpSpPr>
        <p:grpSpPr>
          <a:xfrm>
            <a:off x="4081539" y="4157330"/>
            <a:ext cx="955108" cy="873099"/>
            <a:chOff x="3419872" y="4797152"/>
            <a:chExt cx="1512168" cy="1368152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4175956" y="4797152"/>
              <a:ext cx="0" cy="1368152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3635896" y="4949552"/>
              <a:ext cx="1008112" cy="1071736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3419872" y="5517232"/>
              <a:ext cx="1512168" cy="0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3707904" y="4949552"/>
              <a:ext cx="1008112" cy="1071736"/>
            </a:xfrm>
            <a:prstGeom prst="straightConnector1">
              <a:avLst/>
            </a:prstGeom>
            <a:ln w="28575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Arrow Connector 23"/>
          <p:cNvCxnSpPr/>
          <p:nvPr/>
        </p:nvCxnSpPr>
        <p:spPr>
          <a:xfrm flipH="1">
            <a:off x="5320598" y="4611598"/>
            <a:ext cx="33053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46186" y="3735352"/>
            <a:ext cx="1" cy="243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850928" y="3954053"/>
            <a:ext cx="204138" cy="18535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081840" y="5130663"/>
            <a:ext cx="185744" cy="19472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cxnSpLocks/>
            <a:endCxn id="21" idx="2"/>
          </p:cNvCxnSpPr>
          <p:nvPr/>
        </p:nvCxnSpPr>
        <p:spPr>
          <a:xfrm>
            <a:off x="3513637" y="4611598"/>
            <a:ext cx="361392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5040225" y="3908612"/>
            <a:ext cx="185744" cy="1628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4577048" y="5249018"/>
            <a:ext cx="1" cy="26899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3875029" y="5114246"/>
            <a:ext cx="204138" cy="22755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8207E4D-62A9-AE4E-BEE6-68E179B417A8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2904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6 L -0.05399 -0.0006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-46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03959 -0.000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" y="-46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4 0.00092 L 0.00191 0.047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31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32 L -0.00087 -0.0541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591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03559 -0.0486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" y="-243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60074E-6 L 0.03229 -0.0485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5" y="-242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96296E-6 L -0.03107 0.04792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2384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2633E-6 L 0.03611 0.03957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" y="1967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19" grpId="2" animBg="1"/>
      <p:bldP spid="19" grpId="3" animBg="1"/>
      <p:bldP spid="21" grpId="0" animBg="1"/>
      <p:bldP spid="21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D9E802-674F-9B46-B3DD-8699B8751625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Helium Fusion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1556296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When the temperature is greater than 100 million Kelvin, 3 Helium nuclei can be fused together to produce 1 carbon nucleus. </a:t>
            </a:r>
          </a:p>
        </p:txBody>
      </p:sp>
      <p:pic>
        <p:nvPicPr>
          <p:cNvPr id="30723" name="Picture 2" descr="E:\Schools\StarInABox\Triple-Alpha_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113088"/>
            <a:ext cx="5616575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FEA96EB-D8A3-9045-9DE8-4A42FCDBA837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042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F02155-6E98-A941-8A85-BF00C52D7AED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Running out of Helium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800" dirty="0"/>
              <a:t>The carbon nucleus can then fuse with another helium nucleus to make oxygen.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/>
              <a:t>Eventually the helium supply </a:t>
            </a:r>
          </a:p>
          <a:p>
            <a:pPr marL="0" indent="0">
              <a:buNone/>
            </a:pPr>
            <a:r>
              <a:rPr lang="en-GB" sz="2800" dirty="0"/>
              <a:t>      will run out and the </a:t>
            </a:r>
          </a:p>
          <a:p>
            <a:pPr marL="0" indent="0">
              <a:buNone/>
            </a:pPr>
            <a:r>
              <a:rPr lang="en-GB" sz="2800" dirty="0"/>
              <a:t>        star will collapse.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  <a:p>
            <a:r>
              <a:rPr lang="en-GB" sz="2800" dirty="0"/>
              <a:t>If the star has enough mass, the temperature in the collapsed core will increase enough to allow carbon-carbon fusion.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508104" y="2060848"/>
            <a:ext cx="2497540" cy="2408117"/>
            <a:chOff x="5508104" y="2060848"/>
            <a:chExt cx="2497540" cy="24081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7" t="19488" r="14154" b="9961"/>
            <a:stretch/>
          </p:blipFill>
          <p:spPr>
            <a:xfrm>
              <a:off x="5508104" y="2060848"/>
              <a:ext cx="2497540" cy="2408117"/>
            </a:xfrm>
            <a:prstGeom prst="ellipse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2" t="61128" r="17914" b="34383"/>
            <a:stretch/>
          </p:blipFill>
          <p:spPr>
            <a:xfrm>
              <a:off x="6700424" y="3618232"/>
              <a:ext cx="1117242" cy="153252"/>
            </a:xfrm>
            <a:prstGeom prst="rect">
              <a:avLst/>
            </a:prstGeom>
            <a:effectLst>
              <a:softEdge rad="127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660232" y="3563548"/>
              <a:ext cx="60788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50" b="1" dirty="0"/>
                <a:t>Fusion</a:t>
              </a: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F20EFD-5253-5B4C-8AD0-6BDA436CC710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364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D2D17CE-22F0-3C45-8285-D936785B2E17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09" y="125760"/>
            <a:ext cx="8229600" cy="1143000"/>
          </a:xfrm>
        </p:spPr>
        <p:txBody>
          <a:bodyPr/>
          <a:lstStyle/>
          <a:p>
            <a:r>
              <a:rPr lang="en-GB" dirty="0"/>
              <a:t>Heavier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r>
              <a:rPr lang="en-GB" sz="2800" dirty="0"/>
              <a:t>This cycle continues, fusing heavier elements each time the core collapses.</a:t>
            </a:r>
          </a:p>
          <a:p>
            <a:pPr marL="457200" lvl="1" indent="0">
              <a:buNone/>
            </a:pPr>
            <a:r>
              <a:rPr lang="en-GB" sz="2400" dirty="0"/>
              <a:t>e.g. neon, magnesium, silicon and iron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2800" dirty="0"/>
              <a:t>The more massive a star is, </a:t>
            </a:r>
          </a:p>
          <a:p>
            <a:pPr marL="0" indent="0">
              <a:buNone/>
            </a:pPr>
            <a:r>
              <a:rPr lang="en-GB" sz="2800" dirty="0"/>
              <a:t>      the heavier the elements it </a:t>
            </a:r>
          </a:p>
          <a:p>
            <a:pPr marL="0" indent="0">
              <a:buNone/>
            </a:pPr>
            <a:r>
              <a:rPr lang="en-GB" sz="2800" dirty="0"/>
              <a:t>       can create in its core.</a:t>
            </a:r>
          </a:p>
          <a:p>
            <a:pPr>
              <a:buFont typeface="Wingdings" pitchFamily="2" charset="2"/>
              <a:buChar char="Ø"/>
            </a:pPr>
            <a:endParaRPr lang="en-GB" sz="2800" dirty="0"/>
          </a:p>
          <a:p>
            <a:r>
              <a:rPr lang="en-GB" sz="2800" dirty="0"/>
              <a:t>Iron is the heaviest element that can be created through nuclear fusion without adding extra energy.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12462" y="2564904"/>
            <a:ext cx="2808312" cy="2808312"/>
          </a:xfrm>
          <a:prstGeom prst="ellipse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7151FC0-CE6A-8442-AD2A-9963E9FEC051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21483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3"/>
          <p:cNvSpPr>
            <a:spLocks noGrp="1"/>
          </p:cNvSpPr>
          <p:nvPr>
            <p:ph type="title"/>
          </p:nvPr>
        </p:nvSpPr>
        <p:spPr>
          <a:xfrm>
            <a:off x="722313" y="1557338"/>
            <a:ext cx="7772400" cy="1362075"/>
          </a:xfrm>
        </p:spPr>
        <p:txBody>
          <a:bodyPr/>
          <a:lstStyle/>
          <a:p>
            <a:r>
              <a:rPr lang="en-GB"/>
              <a:t>Efficiency of fusion</a:t>
            </a:r>
          </a:p>
        </p:txBody>
      </p:sp>
      <p:sp>
        <p:nvSpPr>
          <p:cNvPr id="34818" name="Text Placeholder 4"/>
          <p:cNvSpPr>
            <a:spLocks noGrp="1"/>
          </p:cNvSpPr>
          <p:nvPr>
            <p:ph type="body" idx="1"/>
          </p:nvPr>
        </p:nvSpPr>
        <p:spPr>
          <a:xfrm>
            <a:off x="722313" y="3573463"/>
            <a:ext cx="7772400" cy="1500187"/>
          </a:xfrm>
        </p:spPr>
        <p:txBody>
          <a:bodyPr/>
          <a:lstStyle/>
          <a:p>
            <a:endParaRPr lang="en-GB" dirty="0"/>
          </a:p>
          <a:p>
            <a:endParaRPr lang="en-GB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Level: Advanced</a:t>
            </a:r>
          </a:p>
        </p:txBody>
      </p:sp>
    </p:spTree>
    <p:extLst>
      <p:ext uri="{BB962C8B-B14F-4D97-AF65-F5344CB8AC3E}">
        <p14:creationId xmlns:p14="http://schemas.microsoft.com/office/powerpoint/2010/main" val="665847856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5A187E-1AD0-4E4E-A539-D2B9E241F234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Fusion Reactions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4FE6D0D-7CBE-CF4F-B693-391F2DAFE2E0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GB" dirty="0"/>
          </a:p>
          <a:p>
            <a:r>
              <a:rPr lang="en-GB" sz="3300" dirty="0"/>
              <a:t>The mass of the products are less than the initial mass in both cases, so at every reaction the star loses mass.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sz="3300" dirty="0"/>
              <a:t>The masses involved are tiny, and so are measured in </a:t>
            </a:r>
            <a:r>
              <a:rPr lang="en-GB" altLang="en-US" sz="3300" dirty="0"/>
              <a:t>“</a:t>
            </a:r>
            <a:r>
              <a:rPr lang="en-GB" sz="3300" dirty="0"/>
              <a:t>atomic mass units</a:t>
            </a:r>
            <a:r>
              <a:rPr lang="en-GB" altLang="en-US" sz="3300" dirty="0"/>
              <a:t>”</a:t>
            </a:r>
            <a:r>
              <a:rPr lang="en-GB" sz="3300" dirty="0"/>
              <a:t> or u.</a:t>
            </a:r>
          </a:p>
          <a:p>
            <a:pPr marL="457200" lvl="1" indent="0">
              <a:buNone/>
            </a:pPr>
            <a:r>
              <a:rPr lang="en-GB" dirty="0"/>
              <a:t>	1 u = 1.661 x 10</a:t>
            </a:r>
            <a:r>
              <a:rPr lang="en-GB" baseline="30000" dirty="0"/>
              <a:t>-27</a:t>
            </a:r>
            <a:r>
              <a:rPr lang="en-GB" dirty="0"/>
              <a:t> kg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4BD11B4-8C68-CD48-8A8F-6ABDE19431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1614528"/>
                <a:ext cx="8229600" cy="692695"/>
              </a:xfrm>
              <a:prstGeom prst="rect">
                <a:avLst/>
              </a:prstGeom>
              <a:solidFill>
                <a:srgbClr val="00ADEF">
                  <a:alpha val="15000"/>
                </a:srgbClr>
              </a:solidFill>
            </p:spPr>
            <p:txBody>
              <a:bodyPr vert="horz" lIns="91440" tIns="45720" rIns="91440" bIns="45720" rtlCol="0" anchor="t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70000"/>
                  </a:lnSpc>
                  <a:buFont typeface="Arial" pitchFamily="34" charset="0"/>
                  <a:buNone/>
                </a:pPr>
                <a:r>
                  <a:rPr lang="en-GB" b="1" dirty="0"/>
                  <a:t>Hydrogen Fusion:      </a:t>
                </a:r>
                <a:r>
                  <a:rPr lang="en-GB" i="1" dirty="0"/>
                  <a:t>6 H  </a:t>
                </a:r>
                <a:r>
                  <a:rPr lang="en-GB" dirty="0">
                    <a:sym typeface="Wingdings" pitchFamily="2" charset="2"/>
                  </a:rPr>
                  <a:t></a:t>
                </a:r>
                <a:r>
                  <a:rPr lang="en-GB" i="1" dirty="0">
                    <a:sym typeface="Wingdings" pitchFamily="2" charset="2"/>
                  </a:rPr>
                  <a:t>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PrePr>
                      <m:sub/>
                      <m:sup>
                        <m:r>
                          <a:rPr lang="en-GB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GB" i="1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GB" i="1" dirty="0"/>
                  <a:t>   +    2 H  +  2 e</a:t>
                </a:r>
                <a:r>
                  <a:rPr lang="en-GB" i="1" baseline="30000" dirty="0"/>
                  <a:t>+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C4BD11B4-8C68-CD48-8A8F-6ABDE19431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14528"/>
                <a:ext cx="8229600" cy="692695"/>
              </a:xfrm>
              <a:prstGeom prst="rect">
                <a:avLst/>
              </a:prstGeom>
              <a:blipFill>
                <a:blip r:embed="rId3"/>
                <a:stretch>
                  <a:fillRect l="-1389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235C629-D011-0E47-AEFF-83878949125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2463645"/>
                <a:ext cx="8229600" cy="693501"/>
              </a:xfrm>
              <a:prstGeom prst="rect">
                <a:avLst/>
              </a:prstGeom>
              <a:solidFill>
                <a:srgbClr val="00ADEF">
                  <a:alpha val="15000"/>
                </a:srgbClr>
              </a:solidFill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rgbClr val="222F3E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70000"/>
                  </a:lnSpc>
                  <a:buFont typeface="Arial" pitchFamily="34" charset="0"/>
                  <a:buNone/>
                </a:pPr>
                <a:r>
                  <a:rPr lang="en-GB" b="1" dirty="0"/>
                  <a:t>Helium Fusion: </a:t>
                </a:r>
                <a:r>
                  <a:rPr lang="en-GB" i="1" dirty="0"/>
                  <a:t>	3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PrePr>
                      <m:sub/>
                      <m:sup>
                        <m:r>
                          <a:rPr lang="en-GB" i="1"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GB" i="1"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GB" dirty="0"/>
                  <a:t> </a:t>
                </a:r>
                <a:r>
                  <a:rPr lang="en-GB" dirty="0">
                    <a:sym typeface="Wingdings" pitchFamily="2" charset="2"/>
                  </a:rPr>
                  <a:t>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 dirty="0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PrePr>
                      <m:sub/>
                      <m:sup>
                        <m:r>
                          <a:rPr lang="en-GB" i="1" dirty="0" smtClean="0">
                            <a:latin typeface="Cambria Math"/>
                            <a:sym typeface="Wingdings" pitchFamily="2" charset="2"/>
                          </a:rPr>
                          <m:t>12</m:t>
                        </m:r>
                      </m:sup>
                      <m:e>
                        <m:r>
                          <a:rPr lang="en-GB" i="1" smtClean="0"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B235C629-D011-0E47-AEFF-8387894912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463645"/>
                <a:ext cx="8229600" cy="693501"/>
              </a:xfrm>
              <a:prstGeom prst="rect">
                <a:avLst/>
              </a:prstGeom>
              <a:blipFill>
                <a:blip r:embed="rId4"/>
                <a:stretch>
                  <a:fillRect l="-1389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6924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uiExpand="1" build="p"/>
      <p:bldP spid="9" grpId="0" uiExpand="1" build="p" animBg="1"/>
      <p:bldP spid="10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3000" dirty="0"/>
              <a:t>Mass of a Hydrogen nucleus (H): 1.007276 u</a:t>
            </a:r>
          </a:p>
          <a:p>
            <a:pPr>
              <a:lnSpc>
                <a:spcPct val="150000"/>
              </a:lnSpc>
            </a:pPr>
            <a:r>
              <a:rPr lang="en-GB" sz="3000" dirty="0"/>
              <a:t>Mass of a positron (e</a:t>
            </a:r>
            <a:r>
              <a:rPr lang="en-GB" sz="3000" baseline="30000" dirty="0"/>
              <a:t>+</a:t>
            </a:r>
            <a:r>
              <a:rPr lang="en-GB" sz="3000" dirty="0"/>
              <a:t>): 0.000549 u</a:t>
            </a:r>
          </a:p>
          <a:p>
            <a:pPr>
              <a:lnSpc>
                <a:spcPct val="150000"/>
              </a:lnSpc>
            </a:pPr>
            <a:r>
              <a:rPr lang="en-GB" sz="3000" dirty="0"/>
              <a:t>Mass of a helium nucleus (He): 4.001505 u</a:t>
            </a:r>
          </a:p>
          <a:p>
            <a:pPr>
              <a:lnSpc>
                <a:spcPct val="150000"/>
              </a:lnSpc>
            </a:pPr>
            <a:r>
              <a:rPr lang="en-GB" sz="3000" dirty="0"/>
              <a:t>Mass of Carbon nucleus (C) : 12u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323A641-C012-D743-90AC-4C2C474A09BD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Mass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1AF51A-3711-EF45-8E3E-88A57A8BBFDC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FF1B3FC-EF52-2C4E-9307-CC31998D5749}"/>
              </a:ext>
            </a:extLst>
          </p:cNvPr>
          <p:cNvSpPr txBox="1">
            <a:spLocks/>
          </p:cNvSpPr>
          <p:nvPr/>
        </p:nvSpPr>
        <p:spPr>
          <a:xfrm>
            <a:off x="457200" y="5281737"/>
            <a:ext cx="8229600" cy="709539"/>
          </a:xfrm>
          <a:prstGeom prst="rect">
            <a:avLst/>
          </a:prstGeom>
          <a:solidFill>
            <a:srgbClr val="00ADEF">
              <a:alpha val="15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b="1" dirty="0"/>
              <a:t>How much mass is lost in each reaction?</a:t>
            </a:r>
          </a:p>
        </p:txBody>
      </p:sp>
    </p:spTree>
    <p:extLst>
      <p:ext uri="{BB962C8B-B14F-4D97-AF65-F5344CB8AC3E}">
        <p14:creationId xmlns:p14="http://schemas.microsoft.com/office/powerpoint/2010/main" val="38772899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uiExpand="1" build="p"/>
      <p:bldP spid="7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A7B2F1D-C4F8-8247-BA52-5531702D08E9}"/>
              </a:ext>
            </a:extLst>
          </p:cNvPr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C759C6-2271-8D45-91FC-F9A8EC5BC5CA}"/>
              </a:ext>
            </a:extLst>
          </p:cNvPr>
          <p:cNvCxnSpPr>
            <a:cxnSpLocks/>
          </p:cNvCxnSpPr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4000" dirty="0"/>
              <a:t>Mass lost in a </a:t>
            </a:r>
            <a:br>
              <a:rPr lang="en-GB" sz="4000" dirty="0"/>
            </a:br>
            <a:r>
              <a:rPr lang="en-GB" sz="4000" dirty="0"/>
              <a:t>Hydrogen fusion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1916832"/>
                <a:ext cx="8856984" cy="4824536"/>
              </a:xfrm>
            </p:spPr>
            <p:txBody>
              <a:bodyPr>
                <a:normAutofit lnSpcReduction="10000"/>
              </a:bodyPr>
              <a:lstStyle/>
              <a:p>
                <a:pPr marL="0" indent="0" algn="ctr">
                  <a:buNone/>
                </a:pPr>
                <a:r>
                  <a:rPr lang="en-GB" i="1" dirty="0">
                    <a:solidFill>
                      <a:srgbClr val="222F3E"/>
                    </a:solidFill>
                  </a:rPr>
                  <a:t>	    6H  </a:t>
                </a:r>
                <a:r>
                  <a:rPr lang="en-GB" dirty="0">
                    <a:solidFill>
                      <a:srgbClr val="222F3E"/>
                    </a:solidFill>
                    <a:sym typeface="Wingdings" pitchFamily="2" charset="2"/>
                  </a:rPr>
                  <a:t></a:t>
                </a:r>
                <a:r>
                  <a:rPr lang="en-GB" i="1" dirty="0">
                    <a:solidFill>
                      <a:srgbClr val="222F3E"/>
                    </a:solidFill>
                    <a:sym typeface="Wingdings" pitchFamily="2" charset="2"/>
                  </a:rPr>
                  <a:t>    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 dirty="0" smtClean="0">
                            <a:solidFill>
                              <a:srgbClr val="222F3E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PrePr>
                      <m:sub/>
                      <m:sup>
                        <m:r>
                          <a:rPr lang="en-GB" b="0" i="1" smtClean="0">
                            <a:solidFill>
                              <a:srgbClr val="222F3E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GB" b="0" i="1" smtClean="0">
                            <a:solidFill>
                              <a:srgbClr val="222F3E"/>
                            </a:solidFill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GB" i="1" dirty="0">
                    <a:solidFill>
                      <a:srgbClr val="222F3E"/>
                    </a:solidFill>
                  </a:rPr>
                  <a:t>	   +    2H  +  2e</a:t>
                </a:r>
                <a:r>
                  <a:rPr lang="en-GB" i="1" baseline="30000" dirty="0">
                    <a:solidFill>
                      <a:srgbClr val="222F3E"/>
                    </a:solidFill>
                  </a:rPr>
                  <a:t>+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      6 x 1.007276u </a:t>
                </a:r>
                <a:r>
                  <a:rPr lang="en-GB" dirty="0">
                    <a:solidFill>
                      <a:srgbClr val="222F3E"/>
                    </a:solidFill>
                    <a:sym typeface="Wingdings" pitchFamily="2" charset="2"/>
                  </a:rPr>
                  <a:t> </a:t>
                </a:r>
                <a:r>
                  <a:rPr lang="en-GB" dirty="0">
                    <a:solidFill>
                      <a:srgbClr val="222F3E"/>
                    </a:solidFill>
                  </a:rPr>
                  <a:t>4.001505u + (2x 1.007276u) 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	           + (2x 0.000549u)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6.043656u       </a:t>
                </a:r>
                <a:r>
                  <a:rPr lang="en-GB" dirty="0">
                    <a:solidFill>
                      <a:srgbClr val="222F3E"/>
                    </a:solidFill>
                    <a:sym typeface="Wingdings" pitchFamily="2" charset="2"/>
                  </a:rPr>
                  <a:t></a:t>
                </a:r>
                <a:r>
                  <a:rPr lang="en-GB" dirty="0">
                    <a:solidFill>
                      <a:srgbClr val="222F3E"/>
                    </a:solidFill>
                  </a:rPr>
                  <a:t>  6.017155u</a:t>
                </a:r>
              </a:p>
              <a:p>
                <a:pPr marL="0" indent="0" algn="ctr">
                  <a:buNone/>
                </a:pPr>
                <a:endParaRPr lang="en-GB" sz="1100" dirty="0">
                  <a:solidFill>
                    <a:srgbClr val="222F3E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Mass Lost  	= Mass Before – Mass After</a:t>
                </a: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       = 6.043656u – 6.017155u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		   = 0.026501u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		   = 4.43 x 10</a:t>
                </a:r>
                <a:r>
                  <a:rPr lang="en-GB" baseline="30000" dirty="0">
                    <a:solidFill>
                      <a:srgbClr val="222F3E"/>
                    </a:solidFill>
                  </a:rPr>
                  <a:t>-29</a:t>
                </a:r>
                <a:r>
                  <a:rPr lang="en-GB" dirty="0">
                    <a:solidFill>
                      <a:srgbClr val="222F3E"/>
                    </a:solidFill>
                  </a:rPr>
                  <a:t> kg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1916832"/>
                <a:ext cx="8856984" cy="4824536"/>
              </a:xfrm>
              <a:blipFill>
                <a:blip r:embed="rId2"/>
                <a:stretch>
                  <a:fillRect t="-21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0008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1224136"/>
          </a:xfrm>
        </p:spPr>
        <p:txBody>
          <a:bodyPr>
            <a:normAutofit/>
          </a:bodyPr>
          <a:lstStyle/>
          <a:p>
            <a:r>
              <a:rPr lang="en-GB" sz="3000" dirty="0"/>
              <a:t>From last slide, </a:t>
            </a:r>
          </a:p>
          <a:p>
            <a:pPr marL="0" indent="0">
              <a:buNone/>
            </a:pPr>
            <a:r>
              <a:rPr lang="en-GB" sz="3000" dirty="0"/>
              <a:t>	Mass lost = </a:t>
            </a:r>
            <a:r>
              <a:rPr lang="el-GR" sz="3000" dirty="0"/>
              <a:t>Δ</a:t>
            </a:r>
            <a:r>
              <a:rPr lang="en-GB" sz="3000" dirty="0"/>
              <a:t>m = 4.43 x10</a:t>
            </a:r>
            <a:r>
              <a:rPr lang="en-GB" sz="3000" baseline="30000" dirty="0"/>
              <a:t>-29</a:t>
            </a:r>
            <a:r>
              <a:rPr lang="en-GB" sz="3000" dirty="0"/>
              <a:t> kg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38434-BDE8-CC48-9441-7976C779A90B}"/>
              </a:ext>
            </a:extLst>
          </p:cNvPr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en-GB" sz="4000" dirty="0"/>
              <a:t>Energy lost in a </a:t>
            </a:r>
            <a:br>
              <a:rPr lang="en-GB" sz="4000" dirty="0"/>
            </a:br>
            <a:r>
              <a:rPr lang="en-GB" sz="4000" dirty="0"/>
              <a:t>Hydrogen fusion reaction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A015DF7-6D38-DA4D-A2B3-F65BF98FECFE}"/>
              </a:ext>
            </a:extLst>
          </p:cNvPr>
          <p:cNvCxnSpPr>
            <a:cxnSpLocks/>
          </p:cNvCxnSpPr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DF70905-9475-FE44-A398-5353A0DBEBB5}"/>
              </a:ext>
            </a:extLst>
          </p:cNvPr>
          <p:cNvSpPr txBox="1">
            <a:spLocks/>
          </p:cNvSpPr>
          <p:nvPr/>
        </p:nvSpPr>
        <p:spPr>
          <a:xfrm>
            <a:off x="457200" y="4509120"/>
            <a:ext cx="822960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/>
              <a:t>Energy lost = ΔE = 4.43 x10</a:t>
            </a:r>
            <a:r>
              <a:rPr lang="en-GB" sz="3000" baseline="30000" dirty="0"/>
              <a:t>-29</a:t>
            </a:r>
            <a:r>
              <a:rPr lang="en-GB" sz="3000" dirty="0"/>
              <a:t> kg x (3 x 10</a:t>
            </a:r>
            <a:r>
              <a:rPr lang="en-GB" sz="3000" baseline="30000" dirty="0"/>
              <a:t>8</a:t>
            </a:r>
            <a:r>
              <a:rPr lang="en-GB" sz="3000" dirty="0"/>
              <a:t> ms</a:t>
            </a:r>
            <a:r>
              <a:rPr lang="en-GB" sz="3000" baseline="30000" dirty="0"/>
              <a:t>-1</a:t>
            </a:r>
            <a:r>
              <a:rPr lang="en-GB" sz="3000" dirty="0"/>
              <a:t>)</a:t>
            </a:r>
            <a:r>
              <a:rPr lang="en-GB" sz="3000" baseline="30000" dirty="0"/>
              <a:t>2</a:t>
            </a:r>
          </a:p>
          <a:p>
            <a:endParaRPr lang="en-GB" sz="1600" dirty="0"/>
          </a:p>
          <a:p>
            <a:pPr marL="0" indent="0">
              <a:buFont typeface="Arial" pitchFamily="34" charset="0"/>
              <a:buNone/>
            </a:pPr>
            <a:r>
              <a:rPr lang="en-GB" sz="3000" dirty="0"/>
              <a:t>			   = 3.99 x10</a:t>
            </a:r>
            <a:r>
              <a:rPr lang="en-GB" sz="3000" baseline="30000" dirty="0"/>
              <a:t>-12</a:t>
            </a:r>
            <a:r>
              <a:rPr lang="en-GB" sz="3000" dirty="0"/>
              <a:t> J</a:t>
            </a:r>
          </a:p>
          <a:p>
            <a:pPr marL="0" indent="0">
              <a:buFont typeface="Arial" pitchFamily="34" charset="0"/>
              <a:buNone/>
            </a:pPr>
            <a:r>
              <a:rPr lang="en-GB" sz="3000" dirty="0"/>
              <a:t>			   = 24.9 MeV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3C2E0CF-1E08-8040-B16E-518EA6027E84}"/>
              </a:ext>
            </a:extLst>
          </p:cNvPr>
          <p:cNvSpPr txBox="1">
            <a:spLocks/>
          </p:cNvSpPr>
          <p:nvPr/>
        </p:nvSpPr>
        <p:spPr>
          <a:xfrm>
            <a:off x="2987824" y="3429000"/>
            <a:ext cx="2957500" cy="576064"/>
          </a:xfrm>
          <a:prstGeom prst="rect">
            <a:avLst/>
          </a:prstGeom>
          <a:solidFill>
            <a:srgbClr val="00ADEF">
              <a:alpha val="15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3300" b="1" dirty="0"/>
              <a:t>ΔE = </a:t>
            </a:r>
            <a:r>
              <a:rPr lang="el-GR" sz="3300" b="1" dirty="0"/>
              <a:t>Δ</a:t>
            </a:r>
            <a:r>
              <a:rPr lang="en-GB" sz="3300" b="1" dirty="0"/>
              <a:t>m c</a:t>
            </a:r>
            <a:r>
              <a:rPr lang="en-GB" sz="33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727632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  <p:bldP spid="11" grpId="0" uiExpand="1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B080D44-6BE1-1044-B180-BC6C7B53F980}"/>
              </a:ext>
            </a:extLst>
          </p:cNvPr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Mass lost in a </a:t>
            </a:r>
            <a:br>
              <a:rPr lang="en-GB" sz="4000" dirty="0"/>
            </a:br>
            <a:r>
              <a:rPr lang="en-GB" sz="4000" dirty="0"/>
              <a:t>Helium fusion reaction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960240"/>
                <a:ext cx="8229600" cy="4349080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n-GB" dirty="0">
                    <a:solidFill>
                      <a:srgbClr val="222F3E"/>
                    </a:solidFill>
                    <a:sym typeface="Wingdings" pitchFamily="2" charset="2"/>
                  </a:rPr>
                  <a:t>3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 dirty="0" smtClean="0">
                            <a:solidFill>
                              <a:srgbClr val="222F3E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PrePr>
                      <m:sub/>
                      <m:sup>
                        <m:r>
                          <a:rPr lang="en-GB" b="0" i="1" smtClean="0">
                            <a:solidFill>
                              <a:srgbClr val="222F3E"/>
                            </a:solidFill>
                            <a:latin typeface="Cambria Math"/>
                          </a:rPr>
                          <m:t>4</m:t>
                        </m:r>
                      </m:sup>
                      <m:e>
                        <m:r>
                          <a:rPr lang="en-GB" b="0" i="1" smtClean="0">
                            <a:solidFill>
                              <a:srgbClr val="222F3E"/>
                            </a:solidFill>
                            <a:latin typeface="Cambria Math"/>
                          </a:rPr>
                          <m:t>𝐻𝑒</m:t>
                        </m:r>
                      </m:e>
                    </m:sPre>
                  </m:oMath>
                </a14:m>
                <a:r>
                  <a:rPr lang="en-GB" i="1" dirty="0">
                    <a:solidFill>
                      <a:srgbClr val="222F3E"/>
                    </a:solidFill>
                  </a:rPr>
                  <a:t>  </a:t>
                </a:r>
                <a:r>
                  <a:rPr lang="en-GB" dirty="0">
                    <a:solidFill>
                      <a:srgbClr val="222F3E"/>
                    </a:solidFill>
                    <a:sym typeface="Wingdings" pitchFamily="2" charset="2"/>
                  </a:rPr>
                  <a:t></a:t>
                </a:r>
                <a:r>
                  <a:rPr lang="en-GB" i="1" dirty="0">
                    <a:solidFill>
                      <a:srgbClr val="222F3E"/>
                    </a:solidFill>
                    <a:sym typeface="Wingdings" pitchFamily="2" charset="2"/>
                  </a:rPr>
                  <a:t>  </a:t>
                </a:r>
                <a14:m>
                  <m:oMath xmlns:m="http://schemas.openxmlformats.org/officeDocument/2006/math">
                    <m:sPre>
                      <m:sPrePr>
                        <m:ctrlPr>
                          <a:rPr lang="en-GB" i="1" dirty="0" smtClean="0">
                            <a:solidFill>
                              <a:srgbClr val="222F3E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sPrePr>
                      <m:sub/>
                      <m:sup>
                        <m:r>
                          <a:rPr lang="en-GB" b="0" i="1" smtClean="0">
                            <a:solidFill>
                              <a:srgbClr val="222F3E"/>
                            </a:solidFill>
                            <a:latin typeface="Cambria Math"/>
                          </a:rPr>
                          <m:t>12</m:t>
                        </m:r>
                      </m:sup>
                      <m:e>
                        <m:r>
                          <a:rPr lang="en-GB" b="0" i="1" smtClean="0">
                            <a:solidFill>
                              <a:srgbClr val="222F3E"/>
                            </a:solidFill>
                            <a:latin typeface="Cambria Math"/>
                          </a:rPr>
                          <m:t>𝐶</m:t>
                        </m:r>
                      </m:e>
                    </m:sPre>
                  </m:oMath>
                </a14:m>
                <a:endParaRPr lang="en-GB" b="0" i="1" dirty="0">
                  <a:solidFill>
                    <a:srgbClr val="222F3E"/>
                  </a:solidFill>
                </a:endParaRP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       3 x 4.001505u </a:t>
                </a:r>
                <a:r>
                  <a:rPr lang="en-GB" dirty="0">
                    <a:solidFill>
                      <a:srgbClr val="222F3E"/>
                    </a:solidFill>
                    <a:sym typeface="Wingdings" pitchFamily="2" charset="2"/>
                  </a:rPr>
                  <a:t> 12</a:t>
                </a:r>
                <a:r>
                  <a:rPr lang="en-GB" dirty="0">
                    <a:solidFill>
                      <a:srgbClr val="222F3E"/>
                    </a:solidFill>
                  </a:rPr>
                  <a:t>u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	 12.004515u </a:t>
                </a:r>
                <a:r>
                  <a:rPr lang="en-GB" dirty="0">
                    <a:solidFill>
                      <a:srgbClr val="222F3E"/>
                    </a:solidFill>
                    <a:sym typeface="Wingdings" pitchFamily="2" charset="2"/>
                  </a:rPr>
                  <a:t> 12u</a:t>
                </a:r>
                <a:endParaRPr lang="en-GB" dirty="0">
                  <a:solidFill>
                    <a:srgbClr val="222F3E"/>
                  </a:solidFill>
                </a:endParaRPr>
              </a:p>
              <a:p>
                <a:pPr marL="0" indent="0">
                  <a:buNone/>
                </a:pPr>
                <a:endParaRPr lang="en-GB" sz="1100" dirty="0">
                  <a:solidFill>
                    <a:srgbClr val="222F3E"/>
                  </a:solidFill>
                </a:endParaRPr>
              </a:p>
              <a:p>
                <a:pPr marL="0" indent="0" algn="ctr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Mass Lost  = Mass Before – Mass After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        		= 12.004515u – 12u 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          	= 0.004515u</a:t>
                </a:r>
              </a:p>
              <a:p>
                <a:pPr marL="0" indent="0">
                  <a:buNone/>
                </a:pPr>
                <a:r>
                  <a:rPr lang="en-GB" dirty="0">
                    <a:solidFill>
                      <a:srgbClr val="222F3E"/>
                    </a:solidFill>
                  </a:rPr>
                  <a:t>			= 7.50 x 10</a:t>
                </a:r>
                <a:r>
                  <a:rPr lang="en-GB" baseline="30000" dirty="0">
                    <a:solidFill>
                      <a:srgbClr val="222F3E"/>
                    </a:solidFill>
                  </a:rPr>
                  <a:t>-30</a:t>
                </a:r>
                <a:r>
                  <a:rPr lang="en-GB" dirty="0">
                    <a:solidFill>
                      <a:srgbClr val="222F3E"/>
                    </a:solidFill>
                  </a:rPr>
                  <a:t> kg</a:t>
                </a:r>
              </a:p>
            </p:txBody>
          </p:sp>
        </mc:Choice>
        <mc:Fallback xmlns="">
          <p:sp>
            <p:nvSpPr>
              <p:cNvPr id="5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960240"/>
                <a:ext cx="8229600" cy="4349080"/>
              </a:xfrm>
              <a:blipFill>
                <a:blip r:embed="rId3"/>
                <a:stretch>
                  <a:fillRect t="-872" b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BFF57B-86E3-DE4A-B070-DE77246D27F6}"/>
              </a:ext>
            </a:extLst>
          </p:cNvPr>
          <p:cNvCxnSpPr>
            <a:cxnSpLocks/>
          </p:cNvCxnSpPr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02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2015"/>
            <a:ext cx="9175594" cy="6881695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85B93A6-6057-204F-8525-CF09CB698380}"/>
              </a:ext>
            </a:extLst>
          </p:cNvPr>
          <p:cNvSpPr/>
          <p:nvPr/>
        </p:nvSpPr>
        <p:spPr>
          <a:xfrm>
            <a:off x="-1" y="0"/>
            <a:ext cx="9175595" cy="1132712"/>
          </a:xfrm>
          <a:prstGeom prst="rect">
            <a:avLst/>
          </a:prstGeom>
          <a:solidFill>
            <a:srgbClr val="222F3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788926" y="1007778"/>
            <a:ext cx="2783074" cy="2997286"/>
            <a:chOff x="4788024" y="1700808"/>
            <a:chExt cx="2118263" cy="228130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502639" y="2348573"/>
              <a:ext cx="216024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 flipV="1">
              <a:off x="5496527" y="2710533"/>
              <a:ext cx="627504" cy="61626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6124031" y="2540033"/>
              <a:ext cx="140157" cy="5305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6156176" y="3070573"/>
              <a:ext cx="108012" cy="2562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252063" y="3070573"/>
              <a:ext cx="654224" cy="4567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 flipV="1">
              <a:off x="6175863" y="3318213"/>
              <a:ext cx="152400" cy="6143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380447" y="3527323"/>
              <a:ext cx="525840" cy="4547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5763051" y="2348573"/>
              <a:ext cx="360980" cy="1800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6144051" y="2139993"/>
              <a:ext cx="582724" cy="36004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 flipV="1">
              <a:off x="6775081" y="2139993"/>
              <a:ext cx="23702" cy="645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6793875" y="2227423"/>
              <a:ext cx="76916" cy="25798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6832333" y="2500033"/>
              <a:ext cx="36977" cy="909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 flipV="1">
              <a:off x="6681966" y="1954932"/>
              <a:ext cx="76918" cy="12833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 flipV="1">
              <a:off x="6551233" y="1901950"/>
              <a:ext cx="102650" cy="40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5264522" y="2644408"/>
              <a:ext cx="204447" cy="5977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4935370" y="2276872"/>
              <a:ext cx="291362" cy="34841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4860032" y="2356413"/>
              <a:ext cx="366700" cy="26887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788024" y="1772816"/>
              <a:ext cx="72008" cy="57366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4933705" y="1700808"/>
              <a:ext cx="1665" cy="5495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Stars in the Night Sky</a:t>
            </a:r>
          </a:p>
        </p:txBody>
      </p:sp>
    </p:spTree>
    <p:extLst>
      <p:ext uri="{BB962C8B-B14F-4D97-AF65-F5344CB8AC3E}">
        <p14:creationId xmlns:p14="http://schemas.microsoft.com/office/powerpoint/2010/main" val="29007166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6421ABA-48B6-0140-9E8A-AABDBCD09B6A}"/>
              </a:ext>
            </a:extLst>
          </p:cNvPr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774"/>
            <a:ext cx="8229600" cy="1143000"/>
          </a:xfrm>
        </p:spPr>
        <p:txBody>
          <a:bodyPr>
            <a:noAutofit/>
          </a:bodyPr>
          <a:lstStyle/>
          <a:p>
            <a:r>
              <a:rPr lang="en-GB" sz="4000" dirty="0"/>
              <a:t>Energy lost in a </a:t>
            </a:r>
            <a:br>
              <a:rPr lang="en-GB" sz="4000" dirty="0"/>
            </a:br>
            <a:r>
              <a:rPr lang="en-GB" sz="4000" dirty="0"/>
              <a:t>Helium fusion reaction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1106201"/>
          </a:xfrm>
        </p:spPr>
        <p:txBody>
          <a:bodyPr>
            <a:normAutofit lnSpcReduction="10000"/>
          </a:bodyPr>
          <a:lstStyle/>
          <a:p>
            <a:r>
              <a:rPr lang="en-GB" dirty="0"/>
              <a:t> </a:t>
            </a:r>
            <a:r>
              <a:rPr lang="en-GB" sz="3000" dirty="0"/>
              <a:t>From last slide,</a:t>
            </a:r>
          </a:p>
          <a:p>
            <a:pPr marL="0" indent="0">
              <a:buNone/>
            </a:pPr>
            <a:r>
              <a:rPr lang="en-GB" sz="3000" dirty="0"/>
              <a:t>	Mass lost = </a:t>
            </a:r>
            <a:r>
              <a:rPr lang="el-GR" sz="3000" dirty="0"/>
              <a:t>Δ</a:t>
            </a:r>
            <a:r>
              <a:rPr lang="en-GB" sz="3000" dirty="0"/>
              <a:t>m = 7.50 x 10</a:t>
            </a:r>
            <a:r>
              <a:rPr lang="en-GB" sz="3000" baseline="30000" dirty="0"/>
              <a:t>-30</a:t>
            </a:r>
            <a:r>
              <a:rPr lang="en-GB" sz="3000" dirty="0"/>
              <a:t> kg</a:t>
            </a:r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62DD2D-B523-C343-A6C1-BF1D21547A19}"/>
              </a:ext>
            </a:extLst>
          </p:cNvPr>
          <p:cNvCxnSpPr>
            <a:cxnSpLocks/>
          </p:cNvCxnSpPr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4D1AFCD-33BB-8D4D-9E09-13173B8737CE}"/>
              </a:ext>
            </a:extLst>
          </p:cNvPr>
          <p:cNvSpPr txBox="1">
            <a:spLocks/>
          </p:cNvSpPr>
          <p:nvPr/>
        </p:nvSpPr>
        <p:spPr>
          <a:xfrm>
            <a:off x="457200" y="3717032"/>
            <a:ext cx="8229600" cy="3298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GB" dirty="0"/>
          </a:p>
          <a:p>
            <a:r>
              <a:rPr lang="en-GB" sz="3000" dirty="0"/>
              <a:t> Energy lost = ΔE = 7.50 x 10</a:t>
            </a:r>
            <a:r>
              <a:rPr lang="en-GB" sz="3000" baseline="30000" dirty="0"/>
              <a:t>-30</a:t>
            </a:r>
            <a:r>
              <a:rPr lang="en-GB" sz="3000" dirty="0"/>
              <a:t> kg x (3 x 10</a:t>
            </a:r>
            <a:r>
              <a:rPr lang="en-GB" sz="3000" baseline="30000" dirty="0"/>
              <a:t>8</a:t>
            </a:r>
            <a:r>
              <a:rPr lang="en-GB" sz="3000" dirty="0"/>
              <a:t> ms</a:t>
            </a:r>
            <a:r>
              <a:rPr lang="en-GB" sz="3000" baseline="30000" dirty="0"/>
              <a:t>-1</a:t>
            </a:r>
            <a:r>
              <a:rPr lang="en-GB" sz="3000" dirty="0"/>
              <a:t>)</a:t>
            </a:r>
            <a:r>
              <a:rPr lang="en-GB" sz="3000" baseline="30000" dirty="0"/>
              <a:t>2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Font typeface="Arial" pitchFamily="34" charset="0"/>
              <a:buNone/>
            </a:pPr>
            <a:r>
              <a:rPr lang="en-GB" sz="3000" dirty="0"/>
              <a:t>			   = 6.75 x 10</a:t>
            </a:r>
            <a:r>
              <a:rPr lang="en-GB" sz="3000" baseline="30000" dirty="0"/>
              <a:t>-13</a:t>
            </a:r>
            <a:r>
              <a:rPr lang="en-GB" sz="3000" dirty="0"/>
              <a:t> J</a:t>
            </a:r>
          </a:p>
          <a:p>
            <a:pPr marL="0" indent="0">
              <a:buFont typeface="Arial" pitchFamily="34" charset="0"/>
              <a:buNone/>
            </a:pPr>
            <a:r>
              <a:rPr lang="en-GB" sz="3000" dirty="0"/>
              <a:t>			   = 4.22 MeV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CEFEE9E-95DF-B24D-8459-0594D7D795DA}"/>
              </a:ext>
            </a:extLst>
          </p:cNvPr>
          <p:cNvSpPr txBox="1">
            <a:spLocks/>
          </p:cNvSpPr>
          <p:nvPr/>
        </p:nvSpPr>
        <p:spPr>
          <a:xfrm>
            <a:off x="3165258" y="3266176"/>
            <a:ext cx="2813484" cy="576064"/>
          </a:xfrm>
          <a:prstGeom prst="rect">
            <a:avLst/>
          </a:prstGeom>
          <a:solidFill>
            <a:srgbClr val="00ADEF">
              <a:alpha val="15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22F3E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GB" sz="3300" b="1" dirty="0"/>
              <a:t>ΔE = </a:t>
            </a:r>
            <a:r>
              <a:rPr lang="el-GR" sz="3300" b="1" dirty="0"/>
              <a:t>Δ</a:t>
            </a:r>
            <a:r>
              <a:rPr lang="en-GB" sz="3300" b="1" dirty="0"/>
              <a:t>m c</a:t>
            </a:r>
            <a:r>
              <a:rPr lang="en-GB" sz="3300" b="1" baseline="30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01622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  <p:bldP spid="10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6499988-017F-AE4D-9D11-19782A16555E}"/>
              </a:ext>
            </a:extLst>
          </p:cNvPr>
          <p:cNvSpPr/>
          <p:nvPr/>
        </p:nvSpPr>
        <p:spPr>
          <a:xfrm>
            <a:off x="0" y="0"/>
            <a:ext cx="9144000" cy="1241884"/>
          </a:xfrm>
          <a:prstGeom prst="rect">
            <a:avLst/>
          </a:prstGeom>
          <a:solidFill>
            <a:srgbClr val="222F3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83096" y="1772816"/>
            <a:ext cx="8229600" cy="4392488"/>
          </a:xfrm>
          <a:solidFill>
            <a:srgbClr val="222F3E">
              <a:alpha val="60000"/>
            </a:srgbClr>
          </a:solidFill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A cloud of gas, mainly hydrogen and helium.</a:t>
            </a:r>
          </a:p>
          <a:p>
            <a:pPr marL="0" indent="0">
              <a:buClr>
                <a:schemeClr val="bg1"/>
              </a:buClr>
              <a:buNone/>
            </a:pP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The core is so hot and dense that nuclear fusion can occur.</a:t>
            </a:r>
          </a:p>
          <a:p>
            <a:pPr lvl="1"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This is where the energy comes from that makes the stars shine.</a:t>
            </a:r>
          </a:p>
          <a:p>
            <a:pPr>
              <a:buClr>
                <a:schemeClr val="bg1"/>
              </a:buClr>
            </a:pPr>
            <a:endParaRPr lang="en-GB" sz="2800" dirty="0">
              <a:solidFill>
                <a:schemeClr val="bg1"/>
              </a:solidFill>
            </a:endParaRPr>
          </a:p>
          <a:p>
            <a:pPr>
              <a:buClr>
                <a:schemeClr val="bg1"/>
              </a:buClr>
            </a:pPr>
            <a:r>
              <a:rPr lang="en-GB" sz="2800" dirty="0">
                <a:solidFill>
                  <a:schemeClr val="bg1"/>
                </a:solidFill>
              </a:rPr>
              <a:t>The fusion converts light elements into heavier ones.</a:t>
            </a:r>
          </a:p>
          <a:p>
            <a:pPr lvl="1">
              <a:buClr>
                <a:schemeClr val="bg1"/>
              </a:buClr>
            </a:pPr>
            <a:r>
              <a:rPr lang="en-GB" sz="2400" dirty="0">
                <a:solidFill>
                  <a:schemeClr val="bg1"/>
                </a:solidFill>
              </a:rPr>
              <a:t>This is where all the atoms in your body have come from.</a:t>
            </a:r>
          </a:p>
          <a:p>
            <a:pPr>
              <a:buFont typeface="Arial" pitchFamily="34" charset="0"/>
              <a:buNone/>
            </a:pP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217" name="Title 1"/>
          <p:cNvSpPr>
            <a:spLocks noGrp="1"/>
          </p:cNvSpPr>
          <p:nvPr>
            <p:ph type="title"/>
          </p:nvPr>
        </p:nvSpPr>
        <p:spPr>
          <a:xfrm>
            <a:off x="457200" y="98884"/>
            <a:ext cx="8229600" cy="1143000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What is a Star?</a:t>
            </a:r>
          </a:p>
        </p:txBody>
      </p:sp>
    </p:spTree>
    <p:extLst>
      <p:ext uri="{BB962C8B-B14F-4D97-AF65-F5344CB8AC3E}">
        <p14:creationId xmlns:p14="http://schemas.microsoft.com/office/powerpoint/2010/main" val="27353343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bldLvl="5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5EC8C1A-22DC-F542-8C2F-B04ED5662D8C}"/>
              </a:ext>
            </a:extLst>
          </p:cNvPr>
          <p:cNvSpPr/>
          <p:nvPr/>
        </p:nvSpPr>
        <p:spPr>
          <a:xfrm>
            <a:off x="0" y="0"/>
            <a:ext cx="9144000" cy="1628800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832390D-8491-FA45-90A8-4668B3C9721E}"/>
              </a:ext>
            </a:extLst>
          </p:cNvPr>
          <p:cNvCxnSpPr>
            <a:cxnSpLocks/>
          </p:cNvCxnSpPr>
          <p:nvPr/>
        </p:nvCxnSpPr>
        <p:spPr>
          <a:xfrm>
            <a:off x="0" y="1628800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1" name="Title 1"/>
          <p:cNvSpPr>
            <a:spLocks noGrp="1"/>
          </p:cNvSpPr>
          <p:nvPr>
            <p:ph type="title"/>
          </p:nvPr>
        </p:nvSpPr>
        <p:spPr>
          <a:xfrm>
            <a:off x="461883" y="178138"/>
            <a:ext cx="8229600" cy="1272524"/>
          </a:xfrm>
        </p:spPr>
        <p:txBody>
          <a:bodyPr>
            <a:normAutofit fontScale="90000"/>
          </a:bodyPr>
          <a:lstStyle/>
          <a:p>
            <a:r>
              <a:rPr lang="en-GB" dirty="0"/>
              <a:t>All the Stars in the </a:t>
            </a:r>
            <a:br>
              <a:rPr lang="en-GB" dirty="0"/>
            </a:br>
            <a:r>
              <a:rPr lang="en-GB" dirty="0"/>
              <a:t>Night Sky are Different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055" y="1988840"/>
            <a:ext cx="5194920" cy="3437136"/>
          </a:xfrm>
        </p:spPr>
        <p:txBody>
          <a:bodyPr>
            <a:normAutofit lnSpcReduction="10000"/>
          </a:bodyPr>
          <a:lstStyle/>
          <a:p>
            <a:r>
              <a:rPr lang="en-GB" sz="2800" dirty="0"/>
              <a:t>Luminosity:</a:t>
            </a:r>
          </a:p>
          <a:p>
            <a:pPr lvl="1"/>
            <a:r>
              <a:rPr lang="en-GB" sz="2400" dirty="0"/>
              <a:t>Tells us how bright the star is, i.e. How much energy is being produced in the core.</a:t>
            </a:r>
          </a:p>
          <a:p>
            <a:endParaRPr lang="en-GB" sz="2800" dirty="0"/>
          </a:p>
          <a:p>
            <a:r>
              <a:rPr lang="en-GB" sz="2800" dirty="0"/>
              <a:t>Colour:</a:t>
            </a:r>
          </a:p>
          <a:p>
            <a:pPr lvl="1"/>
            <a:r>
              <a:rPr lang="en-GB" sz="2400" dirty="0"/>
              <a:t>Tells us the surface temperature of the star.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975" y="1844824"/>
            <a:ext cx="3175000" cy="401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12360" y="5098344"/>
            <a:ext cx="720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>
                    <a:lumMod val="75000"/>
                  </a:schemeClr>
                </a:solidFill>
              </a:rPr>
              <a:t>Rigel</a:t>
            </a:r>
          </a:p>
        </p:txBody>
      </p:sp>
    </p:spTree>
    <p:extLst>
      <p:ext uri="{BB962C8B-B14F-4D97-AF65-F5344CB8AC3E}">
        <p14:creationId xmlns:p14="http://schemas.microsoft.com/office/powerpoint/2010/main" val="24942510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1A9AF45-E996-B841-A02E-13596004ED62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5" name="Title 1"/>
          <p:cNvSpPr>
            <a:spLocks noGrp="1"/>
          </p:cNvSpPr>
          <p:nvPr>
            <p:ph type="title"/>
          </p:nvPr>
        </p:nvSpPr>
        <p:spPr>
          <a:xfrm>
            <a:off x="457200" y="140284"/>
            <a:ext cx="8229600" cy="1056468"/>
          </a:xfrm>
        </p:spPr>
        <p:txBody>
          <a:bodyPr/>
          <a:lstStyle/>
          <a:p>
            <a:r>
              <a:rPr lang="en-GB" dirty="0"/>
              <a:t>Units of Luminosity</a:t>
            </a:r>
          </a:p>
        </p:txBody>
      </p:sp>
      <p:sp>
        <p:nvSpPr>
          <p:cNvPr id="11266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532859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GB" sz="2800" dirty="0"/>
              <a:t>We measure the luminosity of every day objects in Watts.</a:t>
            </a:r>
          </a:p>
          <a:p>
            <a:pPr marL="457200" lvl="1" indent="0">
              <a:buNone/>
            </a:pPr>
            <a:r>
              <a:rPr lang="en-GB" sz="2400" dirty="0"/>
              <a:t>		How bright is a light bulb? </a:t>
            </a:r>
          </a:p>
          <a:p>
            <a:pPr marL="457200" lvl="1" indent="0">
              <a:buNone/>
            </a:pPr>
            <a:r>
              <a:rPr lang="en-GB" sz="2400" dirty="0"/>
              <a:t>		10-20W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800" dirty="0"/>
              <a:t>By comparison, the Sun outputs:</a:t>
            </a:r>
          </a:p>
          <a:p>
            <a:pPr marL="457200" lvl="1" indent="0">
              <a:buNone/>
            </a:pPr>
            <a:r>
              <a:rPr lang="en-GB" dirty="0"/>
              <a:t>		380,000,000,000,000,000,000,000,000 Watts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		(380 million </a:t>
            </a:r>
            <a:r>
              <a:rPr lang="en-GB" dirty="0" err="1"/>
              <a:t>million</a:t>
            </a:r>
            <a:r>
              <a:rPr lang="en-GB" dirty="0"/>
              <a:t> </a:t>
            </a:r>
            <a:r>
              <a:rPr lang="en-GB" dirty="0" err="1"/>
              <a:t>million</a:t>
            </a:r>
            <a:r>
              <a:rPr lang="en-GB" dirty="0"/>
              <a:t> </a:t>
            </a:r>
            <a:r>
              <a:rPr lang="en-GB" dirty="0" err="1"/>
              <a:t>million</a:t>
            </a:r>
            <a:r>
              <a:rPr lang="en-GB" dirty="0"/>
              <a:t> Watts!)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			or 3.8 x 10</a:t>
            </a:r>
            <a:r>
              <a:rPr lang="en-GB" baseline="30000" dirty="0"/>
              <a:t>26</a:t>
            </a:r>
            <a:r>
              <a:rPr lang="en-GB" dirty="0"/>
              <a:t> Watts</a:t>
            </a:r>
          </a:p>
          <a:p>
            <a:endParaRPr lang="en-GB" sz="2800" dirty="0"/>
          </a:p>
          <a:p>
            <a:r>
              <a:rPr lang="en-GB" sz="2800" dirty="0"/>
              <a:t>This is the amount of energy it emits per second</a:t>
            </a:r>
          </a:p>
          <a:p>
            <a:r>
              <a:rPr lang="en-GB" sz="2800" dirty="0"/>
              <a:t>We measure the luminosity of other stars relative to the Sun.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573016"/>
            <a:ext cx="1440855" cy="144025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00" y="1916832"/>
            <a:ext cx="606033" cy="881503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2CFBA3E0-B4DA-3E41-8B8C-03E6BF91D7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1600" y="1916831"/>
            <a:ext cx="606033" cy="88150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03034B-601D-8D43-8083-6A2A505AAD6B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07065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uiExpand="1" build="p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9547711-8FF0-204F-9F16-39A460518A0A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9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GB" dirty="0"/>
              <a:t>Units of Temperature</a:t>
            </a:r>
          </a:p>
        </p:txBody>
      </p:sp>
      <p:sp>
        <p:nvSpPr>
          <p:cNvPr id="12290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r>
              <a:rPr lang="en-GB" sz="2800" dirty="0"/>
              <a:t>Temperature is measured in Kelvin.</a:t>
            </a:r>
          </a:p>
          <a:p>
            <a:endParaRPr lang="en-GB" sz="2800" dirty="0"/>
          </a:p>
          <a:p>
            <a:r>
              <a:rPr lang="en-GB" sz="2800" dirty="0"/>
              <a:t>The Kelvin temperature scale is the same as the Celsius scale, but starts from -273</a:t>
            </a:r>
            <a:r>
              <a:rPr lang="en-GB" sz="2800" baseline="30000" dirty="0"/>
              <a:t>o</a:t>
            </a:r>
            <a:r>
              <a:rPr lang="en-GB" sz="2800" dirty="0"/>
              <a:t>.</a:t>
            </a:r>
            <a:endParaRPr lang="en-GB" dirty="0"/>
          </a:p>
          <a:p>
            <a:pPr marL="457200" lvl="1" indent="0">
              <a:buNone/>
            </a:pPr>
            <a:r>
              <a:rPr lang="en-GB" dirty="0"/>
              <a:t>	0 K (or -273</a:t>
            </a:r>
            <a:r>
              <a:rPr lang="en-GB" baseline="30000" dirty="0"/>
              <a:t>o</a:t>
            </a:r>
            <a:r>
              <a:rPr lang="en-GB" dirty="0"/>
              <a:t>C) is known as </a:t>
            </a:r>
            <a:r>
              <a:rPr lang="en-GB" altLang="en-US" dirty="0"/>
              <a:t>“</a:t>
            </a:r>
            <a:r>
              <a:rPr lang="en-GB" dirty="0"/>
              <a:t>absolute zero</a:t>
            </a:r>
            <a:r>
              <a:rPr lang="en-GB" altLang="en-US" dirty="0"/>
              <a:t>”</a:t>
            </a:r>
            <a:endParaRPr lang="en-GB" dirty="0"/>
          </a:p>
        </p:txBody>
      </p:sp>
      <p:grpSp>
        <p:nvGrpSpPr>
          <p:cNvPr id="12291" name="Group 5"/>
          <p:cNvGrpSpPr>
            <a:grpSpLocks/>
          </p:cNvGrpSpPr>
          <p:nvPr/>
        </p:nvGrpSpPr>
        <p:grpSpPr bwMode="auto">
          <a:xfrm>
            <a:off x="755650" y="4437063"/>
            <a:ext cx="7488238" cy="720725"/>
            <a:chOff x="611560" y="4077072"/>
            <a:chExt cx="7488832" cy="720080"/>
          </a:xfrm>
        </p:grpSpPr>
        <p:sp>
          <p:nvSpPr>
            <p:cNvPr id="4" name="Rectangle 3"/>
            <p:cNvSpPr/>
            <p:nvPr/>
          </p:nvSpPr>
          <p:spPr>
            <a:xfrm>
              <a:off x="1259311" y="4257885"/>
              <a:ext cx="6841081" cy="360040"/>
            </a:xfrm>
            <a:prstGeom prst="rect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5" name="Oval 4"/>
            <p:cNvSpPr/>
            <p:nvPr/>
          </p:nvSpPr>
          <p:spPr>
            <a:xfrm>
              <a:off x="611560" y="4077072"/>
              <a:ext cx="720782" cy="720080"/>
            </a:xfrm>
            <a:prstGeom prst="ellipse">
              <a:avLst/>
            </a:prstGeom>
            <a:solidFill>
              <a:srgbClr val="4D08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2292" name="TextBox 6"/>
          <p:cNvSpPr txBox="1">
            <a:spLocks noChangeArrowheads="1"/>
          </p:cNvSpPr>
          <p:nvPr/>
        </p:nvSpPr>
        <p:spPr bwMode="auto">
          <a:xfrm>
            <a:off x="1116013" y="414020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dirty="0"/>
              <a:t>-273 </a:t>
            </a:r>
            <a:r>
              <a:rPr lang="en-GB" baseline="30000" dirty="0" err="1"/>
              <a:t>o</a:t>
            </a:r>
            <a:r>
              <a:rPr lang="en-GB" dirty="0" err="1"/>
              <a:t>C</a:t>
            </a:r>
            <a:endParaRPr lang="en-GB" dirty="0"/>
          </a:p>
        </p:txBody>
      </p:sp>
      <p:sp>
        <p:nvSpPr>
          <p:cNvPr id="12293" name="TextBox 7"/>
          <p:cNvSpPr txBox="1">
            <a:spLocks noChangeArrowheads="1"/>
          </p:cNvSpPr>
          <p:nvPr/>
        </p:nvSpPr>
        <p:spPr bwMode="auto">
          <a:xfrm>
            <a:off x="2447925" y="4140200"/>
            <a:ext cx="86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-173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3851275" y="4140200"/>
            <a:ext cx="865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5" name="TextBox 9"/>
          <p:cNvSpPr txBox="1">
            <a:spLocks noChangeArrowheads="1"/>
          </p:cNvSpPr>
          <p:nvPr/>
        </p:nvSpPr>
        <p:spPr bwMode="auto">
          <a:xfrm>
            <a:off x="4859338" y="4140200"/>
            <a:ext cx="8651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1116013" y="50847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0 K</a:t>
            </a:r>
          </a:p>
        </p:txBody>
      </p:sp>
      <p:sp>
        <p:nvSpPr>
          <p:cNvPr id="12297" name="TextBox 11"/>
          <p:cNvSpPr txBox="1">
            <a:spLocks noChangeArrowheads="1"/>
          </p:cNvSpPr>
          <p:nvPr/>
        </p:nvSpPr>
        <p:spPr bwMode="auto">
          <a:xfrm>
            <a:off x="2447925" y="5084763"/>
            <a:ext cx="863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 K</a:t>
            </a:r>
          </a:p>
        </p:txBody>
      </p:sp>
      <p:sp>
        <p:nvSpPr>
          <p:cNvPr id="12298" name="TextBox 12"/>
          <p:cNvSpPr txBox="1">
            <a:spLocks noChangeArrowheads="1"/>
          </p:cNvSpPr>
          <p:nvPr/>
        </p:nvSpPr>
        <p:spPr bwMode="auto">
          <a:xfrm>
            <a:off x="3851275" y="5084763"/>
            <a:ext cx="865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273 K</a:t>
            </a:r>
          </a:p>
        </p:txBody>
      </p: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4859338" y="5084763"/>
            <a:ext cx="8651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373 K</a:t>
            </a:r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7451725" y="4140200"/>
            <a:ext cx="1081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1000 </a:t>
            </a:r>
            <a:r>
              <a:rPr lang="en-GB" baseline="30000"/>
              <a:t>o</a:t>
            </a:r>
            <a:r>
              <a:rPr lang="en-GB"/>
              <a:t>C</a:t>
            </a:r>
          </a:p>
        </p:txBody>
      </p:sp>
      <p:sp>
        <p:nvSpPr>
          <p:cNvPr id="12301" name="TextBox 16"/>
          <p:cNvSpPr txBox="1">
            <a:spLocks noChangeArrowheads="1"/>
          </p:cNvSpPr>
          <p:nvPr/>
        </p:nvSpPr>
        <p:spPr bwMode="auto">
          <a:xfrm>
            <a:off x="7451725" y="5084763"/>
            <a:ext cx="1081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/>
              <a:t>1273 K</a:t>
            </a:r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125968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2591593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99653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004593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704931" y="4796632"/>
            <a:ext cx="5762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7" name="TextBox 24"/>
          <p:cNvSpPr txBox="1">
            <a:spLocks noChangeArrowheads="1"/>
          </p:cNvSpPr>
          <p:nvPr/>
        </p:nvSpPr>
        <p:spPr bwMode="auto">
          <a:xfrm>
            <a:off x="2879725" y="5732463"/>
            <a:ext cx="3384550" cy="523875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2800" dirty="0">
                <a:solidFill>
                  <a:srgbClr val="222F3E"/>
                </a:solidFill>
              </a:rPr>
              <a:t>Kelvin = Celsius + 273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8C1D7A1-BBA6-C840-8F39-6470237E2394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4109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F713BDF-5810-2C48-BEF2-5C96DB25D343}"/>
              </a:ext>
            </a:extLst>
          </p:cNvPr>
          <p:cNvSpPr/>
          <p:nvPr/>
        </p:nvSpPr>
        <p:spPr>
          <a:xfrm>
            <a:off x="0" y="1"/>
            <a:ext cx="9144000" cy="1196751"/>
          </a:xfrm>
          <a:prstGeom prst="rect">
            <a:avLst/>
          </a:prstGeom>
          <a:solidFill>
            <a:srgbClr val="00ADEF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8574"/>
          </a:xfrm>
        </p:spPr>
        <p:txBody>
          <a:bodyPr/>
          <a:lstStyle/>
          <a:p>
            <a:r>
              <a:rPr lang="en-GB" dirty="0"/>
              <a:t>Measuring the Temperature</a:t>
            </a:r>
          </a:p>
        </p:txBody>
      </p:sp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686800" cy="2114988"/>
          </a:xfrm>
        </p:spPr>
        <p:txBody>
          <a:bodyPr>
            <a:normAutofit/>
          </a:bodyPr>
          <a:lstStyle/>
          <a:p>
            <a:r>
              <a:rPr lang="en-GB" sz="2800" dirty="0"/>
              <a:t>The colour of a star indicates its temperature.</a:t>
            </a:r>
          </a:p>
          <a:p>
            <a:r>
              <a:rPr lang="en-GB" sz="2800" dirty="0"/>
              <a:t>Red stars are </a:t>
            </a:r>
            <a:r>
              <a:rPr lang="en-GB" sz="2800" dirty="0">
                <a:solidFill>
                  <a:srgbClr val="F14124"/>
                </a:solidFill>
              </a:rPr>
              <a:t>cold</a:t>
            </a:r>
            <a:r>
              <a:rPr lang="en-GB" sz="2800" dirty="0"/>
              <a:t>, and blue stars are </a:t>
            </a:r>
            <a:r>
              <a:rPr lang="en-GB" sz="2800" dirty="0">
                <a:solidFill>
                  <a:srgbClr val="0070C0"/>
                </a:solidFill>
              </a:rPr>
              <a:t>hot</a:t>
            </a:r>
            <a:r>
              <a:rPr lang="en-GB" sz="2800" dirty="0"/>
              <a:t>.</a:t>
            </a:r>
          </a:p>
          <a:p>
            <a:endParaRPr lang="en-GB" sz="2800" dirty="0"/>
          </a:p>
          <a:p>
            <a:r>
              <a:rPr lang="en-GB" sz="2800" dirty="0"/>
              <a:t>The Sun is a yellow star, its temperature is 5800 K.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05" t="6956" r="20627" b="4925"/>
          <a:stretch/>
        </p:blipFill>
        <p:spPr>
          <a:xfrm>
            <a:off x="3148365" y="3599838"/>
            <a:ext cx="2847271" cy="321297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79512" y="3599772"/>
            <a:ext cx="3456384" cy="1736646"/>
            <a:chOff x="179512" y="3599772"/>
            <a:chExt cx="3456384" cy="1736646"/>
          </a:xfrm>
        </p:grpSpPr>
        <p:sp>
          <p:nvSpPr>
            <p:cNvPr id="3" name="TextBox 2"/>
            <p:cNvSpPr txBox="1"/>
            <p:nvPr/>
          </p:nvSpPr>
          <p:spPr>
            <a:xfrm>
              <a:off x="179512" y="3599772"/>
              <a:ext cx="2664296" cy="1736646"/>
            </a:xfrm>
            <a:prstGeom prst="roundRect">
              <a:avLst/>
            </a:prstGeom>
            <a:solidFill>
              <a:srgbClr val="F14124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Betelgeuse is a </a:t>
              </a:r>
              <a:r>
                <a:rPr lang="en-GB" sz="2400" dirty="0">
                  <a:solidFill>
                    <a:schemeClr val="bg1"/>
                  </a:solidFill>
                </a:rPr>
                <a:t>re</a:t>
              </a:r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d supergiant. </a:t>
              </a:r>
            </a:p>
            <a:p>
              <a:r>
                <a:rPr lang="en-GB" sz="2400" dirty="0">
                  <a:solidFill>
                    <a:schemeClr val="bg1"/>
                  </a:solidFill>
                </a:rPr>
                <a:t>Its t</a:t>
              </a:r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emperatur</a:t>
              </a:r>
              <a:r>
                <a:rPr lang="en-GB" sz="2400" dirty="0">
                  <a:solidFill>
                    <a:schemeClr val="bg1"/>
                  </a:solidFill>
                </a:rPr>
                <a:t>e is </a:t>
              </a:r>
              <a:r>
                <a:rPr lang="en-GB" sz="2400" dirty="0">
                  <a:solidFill>
                    <a:schemeClr val="bg1"/>
                  </a:solidFill>
                  <a:latin typeface="+mn-lt"/>
                </a:rPr>
                <a:t>3,000 K</a:t>
              </a:r>
            </a:p>
          </p:txBody>
        </p:sp>
        <p:cxnSp>
          <p:nvCxnSpPr>
            <p:cNvPr id="5" name="Straight Arrow Connector 4"/>
            <p:cNvCxnSpPr>
              <a:cxnSpLocks/>
            </p:cNvCxnSpPr>
            <p:nvPr/>
          </p:nvCxnSpPr>
          <p:spPr>
            <a:xfrm flipV="1">
              <a:off x="2771800" y="4089750"/>
              <a:ext cx="864096" cy="491378"/>
            </a:xfrm>
            <a:prstGeom prst="straightConnector1">
              <a:avLst/>
            </a:prstGeom>
            <a:ln w="28575">
              <a:solidFill>
                <a:srgbClr val="F1412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580112" y="4221088"/>
            <a:ext cx="3347864" cy="2016224"/>
            <a:chOff x="5580112" y="4221088"/>
            <a:chExt cx="3347864" cy="2016224"/>
          </a:xfrm>
        </p:grpSpPr>
        <p:sp>
          <p:nvSpPr>
            <p:cNvPr id="18" name="TextBox 17"/>
            <p:cNvSpPr txBox="1"/>
            <p:nvPr/>
          </p:nvSpPr>
          <p:spPr>
            <a:xfrm>
              <a:off x="6444208" y="4221088"/>
              <a:ext cx="2483768" cy="1736646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2400" dirty="0">
                  <a:latin typeface="+mn-lt"/>
                </a:rPr>
                <a:t>Rigel is a blue </a:t>
              </a:r>
            </a:p>
            <a:p>
              <a:r>
                <a:rPr lang="en-GB" sz="2400" dirty="0"/>
                <a:t>s</a:t>
              </a:r>
              <a:r>
                <a:rPr lang="en-GB" sz="2400" dirty="0">
                  <a:latin typeface="+mn-lt"/>
                </a:rPr>
                <a:t>upergiant.</a:t>
              </a:r>
            </a:p>
            <a:p>
              <a:r>
                <a:rPr lang="en-GB" sz="2400" dirty="0">
                  <a:latin typeface="+mn-lt"/>
                </a:rPr>
                <a:t>Its temperature is 12,000K</a:t>
              </a:r>
            </a:p>
          </p:txBody>
        </p:sp>
        <p:cxnSp>
          <p:nvCxnSpPr>
            <p:cNvPr id="21" name="Straight Arrow Connector 20"/>
            <p:cNvCxnSpPr>
              <a:cxnSpLocks/>
            </p:cNvCxnSpPr>
            <p:nvPr/>
          </p:nvCxnSpPr>
          <p:spPr>
            <a:xfrm flipH="1">
              <a:off x="5580112" y="5805264"/>
              <a:ext cx="936104" cy="43204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 rot="10800000">
            <a:off x="3044863" y="2564902"/>
            <a:ext cx="2880320" cy="504057"/>
          </a:xfrm>
          <a:prstGeom prst="roundRect">
            <a:avLst/>
          </a:prstGeom>
          <a:gradFill flip="none" rotWithShape="1">
            <a:gsLst>
              <a:gs pos="14000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98750">
                <a:srgbClr val="FF0000"/>
              </a:gs>
              <a:gs pos="77000">
                <a:srgbClr val="EE3F1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CAAE4BE-FB4C-9745-AABB-DA9704EF68CD}"/>
              </a:ext>
            </a:extLst>
          </p:cNvPr>
          <p:cNvCxnSpPr>
            <a:cxnSpLocks/>
          </p:cNvCxnSpPr>
          <p:nvPr/>
        </p:nvCxnSpPr>
        <p:spPr>
          <a:xfrm>
            <a:off x="0" y="1196752"/>
            <a:ext cx="9144000" cy="0"/>
          </a:xfrm>
          <a:prstGeom prst="line">
            <a:avLst/>
          </a:prstGeom>
          <a:ln w="38100">
            <a:solidFill>
              <a:srgbClr val="00AD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332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Theme-Activities</Template>
  <TotalTime>1686</TotalTime>
  <Words>2095</Words>
  <Application>Microsoft Macintosh PowerPoint</Application>
  <PresentationFormat>On-screen Show (4:3)</PresentationFormat>
  <Paragraphs>417</Paragraphs>
  <Slides>40</Slides>
  <Notes>27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MS PGothic</vt:lpstr>
      <vt:lpstr>Arial</vt:lpstr>
      <vt:lpstr>Calibri</vt:lpstr>
      <vt:lpstr>Cambria Math</vt:lpstr>
      <vt:lpstr>Symbol</vt:lpstr>
      <vt:lpstr>Wingdings</vt:lpstr>
      <vt:lpstr>Office Theme</vt:lpstr>
      <vt:lpstr>Star in a Box</vt:lpstr>
      <vt:lpstr>Guide to this presentation</vt:lpstr>
      <vt:lpstr>Introduction</vt:lpstr>
      <vt:lpstr>Stars in the Night Sky</vt:lpstr>
      <vt:lpstr>What is a Star?</vt:lpstr>
      <vt:lpstr>All the Stars in the  Night Sky are Different</vt:lpstr>
      <vt:lpstr>Units of Luminosity</vt:lpstr>
      <vt:lpstr>Units of Temperature</vt:lpstr>
      <vt:lpstr>Measuring the Temperature</vt:lpstr>
      <vt:lpstr>Stefan-Boltzmann Law</vt:lpstr>
      <vt:lpstr>Black Body Radiation</vt:lpstr>
      <vt:lpstr>Black Body Radiation</vt:lpstr>
      <vt:lpstr>Black Body Radiation</vt:lpstr>
      <vt:lpstr>How hot is the Sun?</vt:lpstr>
      <vt:lpstr>Wien’s Law</vt:lpstr>
      <vt:lpstr>Wien’s Law</vt:lpstr>
      <vt:lpstr>Hertzsprung-Russell Diagram</vt:lpstr>
      <vt:lpstr>The Hertzsprung Russell Diagram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Star in a Box</vt:lpstr>
      <vt:lpstr>Nuclear fusion</vt:lpstr>
      <vt:lpstr>Nuclear Fusion</vt:lpstr>
      <vt:lpstr>The proton-proton chain</vt:lpstr>
      <vt:lpstr>Stable Stars</vt:lpstr>
      <vt:lpstr>Running out of Hydrogen</vt:lpstr>
      <vt:lpstr>Helium Fusion</vt:lpstr>
      <vt:lpstr>Running out of Helium</vt:lpstr>
      <vt:lpstr>Heavier Elements</vt:lpstr>
      <vt:lpstr>Efficiency of fusion</vt:lpstr>
      <vt:lpstr>Fusion Reactions</vt:lpstr>
      <vt:lpstr>Mass</vt:lpstr>
      <vt:lpstr>Mass lost in a  Hydrogen fusion reaction</vt:lpstr>
      <vt:lpstr>Energy lost in a  Hydrogen fusion reaction</vt:lpstr>
      <vt:lpstr>Mass lost in a  Helium fusion reaction</vt:lpstr>
      <vt:lpstr>Energy lost in a  Helium fusion reaction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 in a Box</dc:title>
  <dc:creator>Megan</dc:creator>
  <cp:lastModifiedBy>Microsoft Office User</cp:lastModifiedBy>
  <cp:revision>109</cp:revision>
  <dcterms:created xsi:type="dcterms:W3CDTF">2013-07-03T09:27:08Z</dcterms:created>
  <dcterms:modified xsi:type="dcterms:W3CDTF">2023-04-11T11:35:46Z</dcterms:modified>
</cp:coreProperties>
</file>