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7" r:id="rId2"/>
    <p:sldId id="271" r:id="rId3"/>
    <p:sldId id="272" r:id="rId4"/>
    <p:sldId id="258" r:id="rId5"/>
    <p:sldId id="259" r:id="rId6"/>
    <p:sldId id="260" r:id="rId7"/>
    <p:sldId id="303" r:id="rId8"/>
    <p:sldId id="262" r:id="rId9"/>
    <p:sldId id="305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90" r:id="rId22"/>
    <p:sldId id="277" r:id="rId23"/>
    <p:sldId id="281" r:id="rId24"/>
    <p:sldId id="278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F3E"/>
    <a:srgbClr val="00ADEF"/>
    <a:srgbClr val="FFC312"/>
    <a:srgbClr val="154CED"/>
    <a:srgbClr val="F14124"/>
    <a:srgbClr val="FF0000"/>
    <a:srgbClr val="F79F1F"/>
    <a:srgbClr val="A3CB38"/>
    <a:srgbClr val="12CBC4"/>
    <a:srgbClr val="576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0" autoAdjust="0"/>
    <p:restoredTop sz="91715" autoAdjust="0"/>
  </p:normalViewPr>
  <p:slideViewPr>
    <p:cSldViewPr>
      <p:cViewPr varScale="1">
        <p:scale>
          <a:sx n="168" d="100"/>
          <a:sy n="168" d="100"/>
        </p:scale>
        <p:origin x="234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9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43FBD-B77D-4FA7-B2B0-93AA3D54B009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D211-EBDE-436F-83FA-CD3485C91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8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07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8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85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20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AQA  physics A (A</a:t>
            </a:r>
            <a:r>
              <a:rPr lang="en-GB" baseline="0" dirty="0"/>
              <a:t> Level) - is on AQA GCSE.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9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59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71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65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5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8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9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1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5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8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39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6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C683-BCE7-4474-AA6F-7F9FE10A42AF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0FBC-2D59-44B8-82F5-9C5A7543E0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161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6414-BB28-480D-8FB9-8498620B30C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8D98-D543-41E7-8496-78892C3FC9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67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A0D-B9D2-450F-B661-661DE9AA9A25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43CB-0C21-4110-B9EB-196E4CF4DD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428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3A68-6B30-4F9F-A404-5E220214DDA7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2423-B73C-491A-8CDF-B927007512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349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717-BF6B-4742-B605-2EFFB87BFB58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C027-DC25-49B0-88EB-077B1A2605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4490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976F-8694-4675-A456-CD0E7EDD6E5B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E2-EF76-43B8-8A17-1BEA88EB9F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015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A9E5-CB91-4D7B-8067-32FBFC8A8A73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A519-E587-452F-A8B0-FD6B23CBFC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236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3B63-03E9-49DC-AAA6-DF2ECD3E6DB8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DADF-2184-4862-8597-BB80CEAB1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952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160-DFEF-4FC4-A107-DEE635642A32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D09B-2DE6-4E59-A7B0-6B5F62D5FC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527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ECBD-95C1-4FF0-8075-DAE00D2996C8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9C-5A67-410A-B8D7-1DCE43399F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827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2189-1788-4FB8-AD5F-D50B2F0A56B7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A788-EF7C-40E3-A18D-CD7B489307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722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D19A6-71B5-4A69-BD98-95841866599B}" type="datetimeFigureOut">
              <a:rPr lang="en-GB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11/04/2023</a:t>
            </a:fld>
            <a:endParaRPr lang="en-GB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FD9946-14F8-4778-A457-DD7DA2BE8C3D}" type="slidenum">
              <a:rPr lang="en-GB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29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22F3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22F3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22F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22F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22F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22F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3" Type="http://schemas.openxmlformats.org/officeDocument/2006/relationships/image" Target="../media/image13.pn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2CA490-E89F-EB4C-8B70-5C262AF79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r="115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685800" y="202966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8000" b="1" dirty="0"/>
              <a:t>Star in a 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454476"/>
            <a:ext cx="6400800" cy="62292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dirty="0">
                <a:solidFill>
                  <a:srgbClr val="222F3E"/>
                </a:solidFill>
                <a:ea typeface="+mn-ea"/>
              </a:rPr>
              <a:t>Exploring the lifecycle of stars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196958" cy="1152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89D42-F1B8-2A4D-BCF5-A55F3D8CA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590206"/>
            <a:ext cx="1541962" cy="11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8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362075"/>
          </a:xfrm>
        </p:spPr>
        <p:txBody>
          <a:bodyPr/>
          <a:lstStyle/>
          <a:p>
            <a:r>
              <a:rPr lang="en-GB" dirty="0" err="1"/>
              <a:t>Hertzsprung</a:t>
            </a:r>
            <a:r>
              <a:rPr lang="en-GB" dirty="0"/>
              <a:t>-Russell Diagram</a:t>
            </a:r>
          </a:p>
        </p:txBody>
      </p:sp>
      <p:sp>
        <p:nvSpPr>
          <p:cNvPr id="19458" name="Text Placeholder 4"/>
          <p:cNvSpPr>
            <a:spLocks noGrp="1"/>
          </p:cNvSpPr>
          <p:nvPr>
            <p:ph type="body" idx="1"/>
          </p:nvPr>
        </p:nvSpPr>
        <p:spPr>
          <a:xfrm>
            <a:off x="755576" y="4293096"/>
            <a:ext cx="7772400" cy="22320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introduction to the H-R diagram, on which various stars will be plotted – try to get the students to suggest where they might appear before they are plotted.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Beginner +</a:t>
            </a:r>
          </a:p>
        </p:txBody>
      </p:sp>
    </p:spTree>
    <p:extLst>
      <p:ext uri="{BB962C8B-B14F-4D97-AF65-F5344CB8AC3E}">
        <p14:creationId xmlns:p14="http://schemas.microsoft.com/office/powerpoint/2010/main" val="30837468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EFDF38-04F5-3D4A-9CF5-115648D71868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Hertzsprung Russell Diagram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5900" y="1950345"/>
            <a:ext cx="4310156" cy="3674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We can compare stars by </a:t>
            </a:r>
          </a:p>
          <a:p>
            <a:pPr marL="0" indent="0">
              <a:buNone/>
            </a:pPr>
            <a:r>
              <a:rPr lang="en-GB" sz="2800" dirty="0"/>
              <a:t>showing a graph of their </a:t>
            </a:r>
          </a:p>
          <a:p>
            <a:pPr marL="0" indent="0">
              <a:buNone/>
            </a:pPr>
            <a:r>
              <a:rPr lang="en-GB" sz="2800" dirty="0"/>
              <a:t>temperature and luminosity.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Where do the stars in the </a:t>
            </a:r>
          </a:p>
          <a:p>
            <a:pPr marL="0" indent="0">
              <a:buNone/>
            </a:pPr>
            <a:r>
              <a:rPr lang="en-GB" sz="2800" dirty="0"/>
              <a:t>night sky fit on this graph?</a:t>
            </a:r>
          </a:p>
          <a:p>
            <a:pPr marL="0" indent="0">
              <a:buNone/>
            </a:pPr>
            <a:endParaRPr lang="en-GB" sz="2800" dirty="0"/>
          </a:p>
        </p:txBody>
      </p:sp>
      <p:grpSp>
        <p:nvGrpSpPr>
          <p:cNvPr id="20492" name="Group 20491"/>
          <p:cNvGrpSpPr/>
          <p:nvPr/>
        </p:nvGrpSpPr>
        <p:grpSpPr>
          <a:xfrm>
            <a:off x="5076056" y="1623581"/>
            <a:ext cx="3851767" cy="4397707"/>
            <a:chOff x="5184729" y="2146796"/>
            <a:chExt cx="3851767" cy="43977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43"/>
            <a:stretch/>
          </p:blipFill>
          <p:spPr>
            <a:xfrm>
              <a:off x="5184729" y="2146796"/>
              <a:ext cx="3744307" cy="4397707"/>
            </a:xfrm>
            <a:prstGeom prst="rect">
              <a:avLst/>
            </a:prstGeom>
          </p:spPr>
        </p:pic>
        <p:sp>
          <p:nvSpPr>
            <p:cNvPr id="4" name="Rectangular Callout 3"/>
            <p:cNvSpPr/>
            <p:nvPr/>
          </p:nvSpPr>
          <p:spPr>
            <a:xfrm>
              <a:off x="7380366" y="5624562"/>
              <a:ext cx="720025" cy="360040"/>
            </a:xfrm>
            <a:prstGeom prst="wedgeRectCallout">
              <a:avLst>
                <a:gd name="adj1" fmla="val -95114"/>
                <a:gd name="adj2" fmla="val -2135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Sirius</a:t>
              </a: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6312195" y="2975387"/>
              <a:ext cx="1224136" cy="288032"/>
            </a:xfrm>
            <a:prstGeom prst="wedgeRectCallout">
              <a:avLst>
                <a:gd name="adj1" fmla="val -3330"/>
                <a:gd name="adj2" fmla="val 17898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Betelgeuse</a:t>
              </a: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8165881" y="4526372"/>
              <a:ext cx="720025" cy="360040"/>
            </a:xfrm>
            <a:prstGeom prst="wedgeRectCallout">
              <a:avLst>
                <a:gd name="adj1" fmla="val -49587"/>
                <a:gd name="adj2" fmla="val -9084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Rigel</a:t>
              </a:r>
              <a:endParaRPr lang="en-GB" dirty="0"/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7812360" y="2564904"/>
              <a:ext cx="1224136" cy="360040"/>
            </a:xfrm>
            <a:prstGeom prst="wedgeRectCallout">
              <a:avLst>
                <a:gd name="adj1" fmla="val -40002"/>
                <a:gd name="adj2" fmla="val -9563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Aldebaran</a:t>
              </a:r>
              <a:endParaRPr lang="en-GB" dirty="0"/>
            </a:p>
          </p:txBody>
        </p:sp>
        <p:grpSp>
          <p:nvGrpSpPr>
            <p:cNvPr id="20491" name="Group 20490"/>
            <p:cNvGrpSpPr/>
            <p:nvPr/>
          </p:nvGrpSpPr>
          <p:grpSpPr>
            <a:xfrm>
              <a:off x="6938138" y="3356992"/>
              <a:ext cx="1162253" cy="1368152"/>
              <a:chOff x="6938138" y="3356992"/>
              <a:chExt cx="1162253" cy="136815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6938138" y="3356992"/>
                <a:ext cx="217643" cy="32568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6938138" y="3717032"/>
                <a:ext cx="531492" cy="4320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7469630" y="3483808"/>
                <a:ext cx="99126" cy="5212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469631" y="4005064"/>
                <a:ext cx="99125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568757" y="4005064"/>
                <a:ext cx="531634" cy="3066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7469631" y="4149080"/>
                <a:ext cx="158123" cy="53843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7668156" y="4345649"/>
                <a:ext cx="432235" cy="3794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7190149" y="3356992"/>
                <a:ext cx="279482" cy="12681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9672DE-1239-8943-9753-11394BCAD361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40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 dirty="0"/>
              <a:t>Luminosity (relative to Sun)</a:t>
            </a: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1511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1512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1513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 dirty="0"/>
              <a:t>0.01</a:t>
            </a:r>
          </a:p>
        </p:txBody>
      </p:sp>
      <p:sp>
        <p:nvSpPr>
          <p:cNvPr id="21514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1527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1528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7813" y="260350"/>
            <a:ext cx="6480175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DBEEF4"/>
                </a:solidFill>
              </a:rPr>
              <a:t>We start by drawing the axes: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Luminosity up the vertical axis (measured relative to the Sun)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Temperature along the horizontal axis (measured in Kelvin)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24300" y="1989138"/>
            <a:ext cx="4319588" cy="922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DBEEF4"/>
                </a:solidFill>
              </a:rPr>
              <a:t>Where would you mark the Sun on the plot?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It has Luminosity of 1 relative to itself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Its temperature is 5800 K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276600" y="1341438"/>
            <a:ext cx="46085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stars Vega and Sirius are brighter than the Sun, and also hotter. Where would you put them?</a:t>
            </a: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1187450" y="4005263"/>
            <a:ext cx="51847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Some stars are much cooler and less luminous, such as the closest star to the Sun,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Centauri. Where would you plot these?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stars are called red dwarfs.</a:t>
            </a: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31913" y="3429000"/>
            <a:ext cx="403225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DBEEF4"/>
                </a:solidFill>
              </a:rPr>
              <a:t>In fact, most stars can be found somewhere along a line in this graph. </a:t>
            </a:r>
          </a:p>
          <a:p>
            <a:endParaRPr lang="en-GB">
              <a:solidFill>
                <a:srgbClr val="DBEEF4"/>
              </a:solidFill>
            </a:endParaRPr>
          </a:p>
          <a:p>
            <a:r>
              <a:rPr lang="en-GB">
                <a:solidFill>
                  <a:srgbClr val="DBEEF4"/>
                </a:solidFill>
              </a:rPr>
              <a:t>This is called the </a:t>
            </a:r>
            <a:r>
              <a:rPr lang="en-GB" altLang="en-US">
                <a:solidFill>
                  <a:srgbClr val="DBEEF4"/>
                </a:solidFill>
              </a:rPr>
              <a:t>“</a:t>
            </a:r>
            <a:r>
              <a:rPr lang="en-GB">
                <a:solidFill>
                  <a:srgbClr val="DBEEF4"/>
                </a:solidFill>
              </a:rPr>
              <a:t>Main Sequence</a:t>
            </a:r>
            <a:r>
              <a:rPr lang="en-GB" altLang="en-US">
                <a:solidFill>
                  <a:srgbClr val="DBEEF4"/>
                </a:solidFill>
              </a:rPr>
              <a:t>”</a:t>
            </a:r>
            <a:r>
              <a:rPr lang="en-GB">
                <a:solidFill>
                  <a:srgbClr val="DBEEF4"/>
                </a:solidFill>
              </a:rPr>
              <a:t>.</a:t>
            </a: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Main Sequence</a:t>
            </a:r>
          </a:p>
        </p:txBody>
      </p:sp>
    </p:spTree>
    <p:extLst>
      <p:ext uri="{BB962C8B-B14F-4D97-AF65-F5344CB8AC3E}">
        <p14:creationId xmlns:p14="http://schemas.microsoft.com/office/powerpoint/2010/main" val="1668928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build="p"/>
      <p:bldP spid="50" grpId="1" build="allAtOnce"/>
      <p:bldP spid="52" grpId="0" animBg="1"/>
      <p:bldP spid="56" grpId="0"/>
      <p:bldP spid="56" grpId="1"/>
      <p:bldP spid="57" grpId="0" animBg="1"/>
      <p:bldP spid="58" grpId="0" build="p"/>
      <p:bldP spid="58" grpId="1" build="allAtOnce"/>
      <p:bldP spid="59" grpId="0" animBg="1"/>
      <p:bldP spid="60" grpId="0"/>
      <p:bldP spid="61" grpId="0"/>
      <p:bldP spid="62" grpId="0"/>
      <p:bldP spid="63" grpId="0"/>
      <p:bldP spid="64" grpId="0" build="p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89" grpId="0" animBg="1"/>
      <p:bldP spid="90" grpId="0" animBg="1"/>
      <p:bldP spid="91" grpId="0" animBg="1"/>
      <p:bldP spid="92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2534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2535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2536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2537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2538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2551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2552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2553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2554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</a:t>
            </a: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Main Sequence</a:t>
            </a: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2051050" y="765175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Rigel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875463" y="4048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Betelgeuse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08400" y="908050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40425" y="18446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Arcturus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59338" y="9810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03350" y="37893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 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258888" y="3644900"/>
            <a:ext cx="44656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But not all stars lie on the main sequence. Some, such as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Arcturus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and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, are much brighter than the Sun, but cooler. Where would these lie on the diagram?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are 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red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giant stars.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39975" y="188913"/>
            <a:ext cx="44640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bright star Betelgeuse is even more luminous than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, but has a cooler surface.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This makes it a red supergiant.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87450" y="3284538"/>
            <a:ext cx="331311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Even brighter than Betelgeuse are stars like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and Rigel, which are much hotter.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are blue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supergiants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58888" y="4292600"/>
            <a:ext cx="5905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Some of the hottest stars are actually much fainter than the Sun. Which corner would they be in?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are white dwarfs, such as Sirius B which orbits Sirius.</a:t>
            </a:r>
          </a:p>
        </p:txBody>
      </p:sp>
    </p:spTree>
    <p:extLst>
      <p:ext uri="{BB962C8B-B14F-4D97-AF65-F5344CB8AC3E}">
        <p14:creationId xmlns:p14="http://schemas.microsoft.com/office/powerpoint/2010/main" val="63102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 build="p"/>
      <p:bldP spid="105" grpId="1" build="allAtOnce"/>
      <p:bldP spid="98" grpId="0" build="p"/>
      <p:bldP spid="98" grpId="1" build="allAtOnce"/>
      <p:bldP spid="106" grpId="0" build="p"/>
      <p:bldP spid="106" grpId="1" build="allAtOnce"/>
      <p:bldP spid="10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3558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3559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3560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3561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3575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3576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3577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3578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Main Sequence</a:t>
            </a: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2916238" y="1743075"/>
            <a:ext cx="32686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Giants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635375" y="115888"/>
            <a:ext cx="327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Supergiants</a:t>
            </a:r>
            <a:endParaRPr lang="en-GB" sz="24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 rot="2324514">
            <a:off x="825500" y="4478338"/>
            <a:ext cx="2308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White Dwarfs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15617" y="2924175"/>
            <a:ext cx="3240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dirty="0">
                <a:solidFill>
                  <a:srgbClr val="DBEEF4"/>
                </a:solidFill>
              </a:rPr>
              <a:t>Almost all stars we see are in one of these groups, but they </a:t>
            </a:r>
            <a:r>
              <a:rPr lang="en-GB" dirty="0">
                <a:solidFill>
                  <a:schemeClr val="bg1"/>
                </a:solidFill>
              </a:rPr>
              <a:t>change groups during their lives.</a:t>
            </a:r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8" name="TextBox 127"/>
          <p:cNvSpPr txBox="1"/>
          <p:nvPr/>
        </p:nvSpPr>
        <p:spPr>
          <a:xfrm>
            <a:off x="3203575" y="4076700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As stars evolve they change in luminosity and temperature.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This </a:t>
            </a:r>
            <a:r>
              <a:rPr lang="en-GB" dirty="0">
                <a:solidFill>
                  <a:schemeClr val="bg1"/>
                </a:solidFill>
                <a:latin typeface="+mn-lt"/>
                <a:ea typeface="+mn-ea"/>
              </a:rPr>
              <a:t>makes them change position on the </a:t>
            </a:r>
            <a:r>
              <a:rPr lang="en-GB" dirty="0" err="1">
                <a:solidFill>
                  <a:schemeClr val="bg1"/>
                </a:solidFill>
                <a:latin typeface="+mn-lt"/>
                <a:ea typeface="+mn-ea"/>
              </a:rPr>
              <a:t>Hertzprung</a:t>
            </a:r>
            <a:r>
              <a:rPr lang="en-GB" dirty="0">
                <a:solidFill>
                  <a:schemeClr val="bg1"/>
                </a:solidFill>
                <a:latin typeface="+mn-lt"/>
                <a:ea typeface="+mn-ea"/>
              </a:rPr>
              <a:t>-Russell diagram.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2" name="TextBox 131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875463" y="4048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Betelgeuse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940425" y="18446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Arcturus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51050" y="765175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Rigel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708400" y="908050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03350" y="37893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 B</a:t>
            </a:r>
          </a:p>
        </p:txBody>
      </p:sp>
    </p:spTree>
    <p:extLst>
      <p:ext uri="{BB962C8B-B14F-4D97-AF65-F5344CB8AC3E}">
        <p14:creationId xmlns:p14="http://schemas.microsoft.com/office/powerpoint/2010/main" val="4226952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8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1030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1031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1032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1034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1047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1048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1049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1050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4787900" y="3141663"/>
            <a:ext cx="215900" cy="215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58888" y="3500438"/>
            <a:ext cx="424973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Sun has been on the Main Sequence for billions of years, and will remain there for billions more.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But eventually it will swell into a giant star, becoming more luminous but cooler.</a:t>
            </a:r>
          </a:p>
        </p:txBody>
      </p:sp>
    </p:spTree>
    <p:extLst>
      <p:ext uri="{BB962C8B-B14F-4D97-AF65-F5344CB8AC3E}">
        <p14:creationId xmlns:p14="http://schemas.microsoft.com/office/powerpoint/2010/main" val="404549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9062 -0.12083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054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055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056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057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058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071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072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073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074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5795963" y="2060575"/>
            <a:ext cx="7921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58888" y="3500438"/>
            <a:ext cx="42497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At this point it is a red giant star.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It will get then hotter and slightly brighter.</a:t>
            </a:r>
          </a:p>
        </p:txBody>
      </p:sp>
      <p:sp>
        <p:nvSpPr>
          <p:cNvPr id="106" name="Oval 105"/>
          <p:cNvSpPr/>
          <p:nvPr/>
        </p:nvSpPr>
        <p:spPr>
          <a:xfrm>
            <a:off x="5543550" y="2276475"/>
            <a:ext cx="323850" cy="323850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5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86 -0.03148 " pathEditMode="relative" ptsTypes="AA">
                                      <p:cBhvr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3078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3080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3081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3082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3095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3096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3097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3098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3851275" y="1793875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132138" y="4005263"/>
            <a:ext cx="42481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Finally nuclear fusion in the core will cease.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Sun will become a white dwarf, far less luminous, but with a hotter surface temperature.</a:t>
            </a:r>
          </a:p>
        </p:txBody>
      </p:sp>
      <p:sp>
        <p:nvSpPr>
          <p:cNvPr id="80" name="Oval 79"/>
          <p:cNvSpPr/>
          <p:nvPr/>
        </p:nvSpPr>
        <p:spPr>
          <a:xfrm>
            <a:off x="3671888" y="2060575"/>
            <a:ext cx="323850" cy="32385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39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-0.04166 -0.0037 -0.08315 -0.0074 -0.12361 0.00556 C -0.16406 0.01852 -0.22413 0.03496 -0.24305 0.07778 C -0.26197 0.12061 -0.2526 0.21274 -0.23749 0.26297 C -0.22239 0.3132 -0.18767 0.3463 -0.15277 0.37963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8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80" grpId="0" animBg="1"/>
      <p:bldP spid="8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3568" y="2282949"/>
            <a:ext cx="7772400" cy="1362075"/>
          </a:xfrm>
        </p:spPr>
        <p:txBody>
          <a:bodyPr/>
          <a:lstStyle/>
          <a:p>
            <a:r>
              <a:rPr lang="en-GB" dirty="0"/>
              <a:t>Star in a Box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this point, run star in a box to explore the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Hertzsprung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-Russell diagram for different mass stars.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Beginner + </a:t>
            </a:r>
          </a:p>
        </p:txBody>
      </p:sp>
    </p:spTree>
    <p:extLst>
      <p:ext uri="{BB962C8B-B14F-4D97-AF65-F5344CB8AC3E}">
        <p14:creationId xmlns:p14="http://schemas.microsoft.com/office/powerpoint/2010/main" val="38529031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1362075"/>
          </a:xfrm>
        </p:spPr>
        <p:txBody>
          <a:bodyPr/>
          <a:lstStyle/>
          <a:p>
            <a:r>
              <a:rPr lang="en-GB" dirty="0"/>
              <a:t>Nuclear fusion</a:t>
            </a:r>
          </a:p>
        </p:txBody>
      </p:sp>
      <p:sp>
        <p:nvSpPr>
          <p:cNvPr id="25602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processes taking place in the centre of a star.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Intermediate +</a:t>
            </a:r>
          </a:p>
        </p:txBody>
      </p:sp>
    </p:spTree>
    <p:extLst>
      <p:ext uri="{BB962C8B-B14F-4D97-AF65-F5344CB8AC3E}">
        <p14:creationId xmlns:p14="http://schemas.microsoft.com/office/powerpoint/2010/main" val="18588627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772400" cy="2592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Grey slides are section headings, and are hidden from the presentation. Show or hide the slides in each section as appropriate to the level required.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Rough guide to the levels:</a:t>
            </a:r>
          </a:p>
          <a:p>
            <a:pPr indent="2667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Beginner: KS3</a:t>
            </a:r>
          </a:p>
          <a:p>
            <a:pPr indent="2667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Intermediate: KS4 (</a:t>
            </a: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GCSE)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362075"/>
          </a:xfrm>
        </p:spPr>
        <p:txBody>
          <a:bodyPr/>
          <a:lstStyle/>
          <a:p>
            <a:r>
              <a:rPr lang="en-GB" dirty="0"/>
              <a:t>Guide to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172700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736B60-5777-1048-BAC7-FE293D81EB3C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2621"/>
            <a:ext cx="8229600" cy="1143000"/>
          </a:xfrm>
        </p:spPr>
        <p:txBody>
          <a:bodyPr/>
          <a:lstStyle/>
          <a:p>
            <a:r>
              <a:rPr lang="en-GB" dirty="0"/>
              <a:t>Nuclear Fusion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65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luminosity of a star is powered by nuclear fusion taking place in the centre of the star converting hydrogen into helium.</a:t>
            </a:r>
          </a:p>
          <a:p>
            <a:pPr lvl="1"/>
            <a:r>
              <a:rPr lang="en-GB" sz="2400" dirty="0"/>
              <a:t>The temperature and density must be high enough to allow nuclear fusion to occur.</a:t>
            </a:r>
          </a:p>
          <a:p>
            <a:pPr lvl="1"/>
            <a:r>
              <a:rPr lang="en-GB" sz="2400" dirty="0"/>
              <a:t>Stars are primarily composed of hydrogen, with small amounts of helium.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2134" y="4653136"/>
            <a:ext cx="5876210" cy="1944216"/>
            <a:chOff x="1792134" y="4419864"/>
            <a:chExt cx="5876210" cy="1944216"/>
          </a:xfrm>
        </p:grpSpPr>
        <p:pic>
          <p:nvPicPr>
            <p:cNvPr id="8" name="Picture 7" descr="E:\Schools\StarInABox\pp-chai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64" t="1" b="78366"/>
            <a:stretch/>
          </p:blipFill>
          <p:spPr bwMode="auto">
            <a:xfrm>
              <a:off x="6422319" y="4626407"/>
              <a:ext cx="1246025" cy="79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792134" y="4419864"/>
              <a:ext cx="4478104" cy="1944216"/>
              <a:chOff x="1792134" y="4419864"/>
              <a:chExt cx="4478104" cy="194421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2134" y="4419864"/>
                <a:ext cx="4478104" cy="1944216"/>
                <a:chOff x="1796814" y="4537019"/>
                <a:chExt cx="3920397" cy="1556277"/>
              </a:xfrm>
            </p:grpSpPr>
            <p:pic>
              <p:nvPicPr>
                <p:cNvPr id="4" name="Picture 3" descr="E:\Schools\StarInABox\pp-chain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38302" b="57469"/>
                <a:stretch/>
              </p:blipFill>
              <p:spPr bwMode="auto">
                <a:xfrm>
                  <a:off x="2211872" y="4537019"/>
                  <a:ext cx="3308659" cy="1556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1796815" y="4626407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6815" y="4626407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796814" y="5138121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6814" y="5138121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3310804" y="5717744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10804" y="5717744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5302154" y="5673911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𝑯𝒆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154" y="5673911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r="-205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995603" y="4565616"/>
                    <a:ext cx="474102" cy="375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𝑯</m:t>
                              </m:r>
                            </m:e>
                          </m:sPre>
                        </m:oMath>
                      </m:oMathPara>
                    </a14:m>
                    <a:endParaRPr lang="en-GB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603" y="4565616"/>
                    <a:ext cx="474102" cy="37555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670F7A-F332-244F-A530-7B9909F35EA8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932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23CB7B-C6F1-3049-AB71-A6F8C9C44240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proton-proton chain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At temperatures above 4 million Kelvin hydrogen nuclei fuse into helium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75655" y="2722563"/>
            <a:ext cx="6172716" cy="3665407"/>
            <a:chOff x="1475655" y="2722563"/>
            <a:chExt cx="6172716" cy="3665407"/>
          </a:xfrm>
        </p:grpSpPr>
        <p:pic>
          <p:nvPicPr>
            <p:cNvPr id="27651" name="Picture 3" descr="E:\Schools\StarInABox\pp-cha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13" y="2722563"/>
              <a:ext cx="5362575" cy="3659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475656" y="2811951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2811951"/>
                  <a:ext cx="415057" cy="3755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3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75655" y="3323665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5" y="3323665"/>
                  <a:ext cx="415057" cy="375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3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75656" y="5517232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5517232"/>
                  <a:ext cx="415057" cy="375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3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75656" y="6012418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6012418"/>
                  <a:ext cx="415057" cy="3755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3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89645" y="3903288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645" y="3903288"/>
                  <a:ext cx="415057" cy="3755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15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89645" y="4797152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645" y="4797152"/>
                  <a:ext cx="415057" cy="37555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15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233314" y="4367490"/>
                  <a:ext cx="415057" cy="374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𝟒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𝑯𝒆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3314" y="4367490"/>
                  <a:ext cx="415057" cy="37484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42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300192" y="3699217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699217"/>
                  <a:ext cx="415057" cy="37555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115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00192" y="5172704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172704"/>
                  <a:ext cx="415057" cy="37555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15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805015" y="2948113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𝟑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𝑯𝒆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015" y="2948113"/>
                  <a:ext cx="415057" cy="37555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397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868527" y="5906872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𝟑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𝑯𝒆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8527" y="5906872"/>
                  <a:ext cx="415057" cy="37555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38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8C369C-B3E6-A243-A9B2-22E2C15DD409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063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C85F80A-057D-854A-B4B1-8E83D7282545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Stable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484784"/>
            <a:ext cx="8229600" cy="33123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ea typeface="+mn-ea"/>
              </a:rPr>
              <a:t>While the star is on the Main Sequence, it is in a stable state.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18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ea typeface="+mn-ea"/>
              </a:rPr>
              <a:t>The inward force of gravity trying to collapse it, and the radiation pressure outwards from Hydrogen fusion are balanced.</a:t>
            </a:r>
          </a:p>
        </p:txBody>
      </p:sp>
      <p:grpSp>
        <p:nvGrpSpPr>
          <p:cNvPr id="29708" name="Group 29707"/>
          <p:cNvGrpSpPr>
            <a:grpSpLocks noChangeAspect="1"/>
          </p:cNvGrpSpPr>
          <p:nvPr/>
        </p:nvGrpSpPr>
        <p:grpSpPr>
          <a:xfrm>
            <a:off x="3491880" y="4221088"/>
            <a:ext cx="2235969" cy="1977684"/>
            <a:chOff x="2699792" y="4221088"/>
            <a:chExt cx="2981291" cy="2636912"/>
          </a:xfrm>
        </p:grpSpPr>
        <p:sp>
          <p:nvSpPr>
            <p:cNvPr id="2" name="Oval 1"/>
            <p:cNvSpPr/>
            <p:nvPr/>
          </p:nvSpPr>
          <p:spPr>
            <a:xfrm>
              <a:off x="3203848" y="4581128"/>
              <a:ext cx="1944216" cy="18722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704" name="Group 29703"/>
            <p:cNvGrpSpPr/>
            <p:nvPr/>
          </p:nvGrpSpPr>
          <p:grpSpPr>
            <a:xfrm>
              <a:off x="3491880" y="4845278"/>
              <a:ext cx="1332149" cy="1291489"/>
              <a:chOff x="3419872" y="4797152"/>
              <a:chExt cx="1512168" cy="136815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175956" y="4797152"/>
                <a:ext cx="0" cy="136815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3635896" y="4949552"/>
                <a:ext cx="1008112" cy="107173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3419872" y="5517232"/>
                <a:ext cx="1512168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3707904" y="4949552"/>
                <a:ext cx="1008112" cy="107173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06" name="Group 29705"/>
            <p:cNvGrpSpPr/>
            <p:nvPr/>
          </p:nvGrpSpPr>
          <p:grpSpPr>
            <a:xfrm>
              <a:off x="2699792" y="4221088"/>
              <a:ext cx="2981291" cy="2636912"/>
              <a:chOff x="2699792" y="4221088"/>
              <a:chExt cx="2981291" cy="2636912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>
                <a:off x="5220072" y="5517232"/>
                <a:ext cx="46101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139952" y="4221088"/>
                <a:ext cx="1" cy="3600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2" idx="1"/>
              </p:cNvCxnSpPr>
              <p:nvPr/>
            </p:nvCxnSpPr>
            <p:spPr>
              <a:xfrm>
                <a:off x="3203848" y="4581128"/>
                <a:ext cx="284724" cy="27417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4932040" y="6165304"/>
                <a:ext cx="259069" cy="28803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2" idx="2"/>
              </p:cNvCxnSpPr>
              <p:nvPr/>
            </p:nvCxnSpPr>
            <p:spPr>
              <a:xfrm>
                <a:off x="2699792" y="5517232"/>
                <a:ext cx="50405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4932041" y="4581128"/>
                <a:ext cx="259068" cy="2408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4182997" y="6460105"/>
                <a:ext cx="1" cy="39789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203848" y="6260750"/>
                <a:ext cx="284724" cy="33660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FF6FF1-DE75-E446-B41C-B90AA99BE2F2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29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685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As the hydrogen runs out, the energy released from fusion decreases which reduces the outward force.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The forces are now unbalanced, and the larger force of gravity causes the star core to collapse.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If the star is massive enough, the core temperature increases until helium fusion starts.</a:t>
            </a:r>
          </a:p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D53B20-4F64-EF4C-AFAA-BABE6302C6B2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3533" y="3978754"/>
            <a:ext cx="1393941" cy="12656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out of Hydrogen</a:t>
            </a:r>
          </a:p>
        </p:txBody>
      </p:sp>
      <p:sp>
        <p:nvSpPr>
          <p:cNvPr id="21" name="Oval 20"/>
          <p:cNvSpPr/>
          <p:nvPr/>
        </p:nvSpPr>
        <p:spPr>
          <a:xfrm>
            <a:off x="3875029" y="3978754"/>
            <a:ext cx="1393941" cy="12656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081539" y="4157330"/>
            <a:ext cx="955108" cy="873099"/>
            <a:chOff x="3419872" y="4797152"/>
            <a:chExt cx="1512168" cy="136815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175956" y="4797152"/>
              <a:ext cx="0" cy="1368152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35896" y="4949552"/>
              <a:ext cx="1008112" cy="1071736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419872" y="5517232"/>
              <a:ext cx="15121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707904" y="4949552"/>
              <a:ext cx="1008112" cy="1071736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H="1">
            <a:off x="5320598" y="4611598"/>
            <a:ext cx="33053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46186" y="3735352"/>
            <a:ext cx="1" cy="243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50928" y="3954053"/>
            <a:ext cx="204138" cy="1853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81840" y="5130663"/>
            <a:ext cx="185744" cy="1947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endCxn id="21" idx="2"/>
          </p:cNvCxnSpPr>
          <p:nvPr/>
        </p:nvCxnSpPr>
        <p:spPr>
          <a:xfrm>
            <a:off x="3513637" y="4611598"/>
            <a:ext cx="3613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040225" y="3908612"/>
            <a:ext cx="185744" cy="1628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77048" y="5249018"/>
            <a:ext cx="1" cy="2689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75029" y="5114246"/>
            <a:ext cx="204138" cy="2275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207E4D-62A9-AE4E-BEE6-68E179B417A8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0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05399 -0.000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3959 -0.0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92 L 0.00191 0.04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31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32 L -0.00087 -0.054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5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03559 -0.048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074E-6 L 0.03229 -0.048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242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3107 0.047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38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633E-6 L 0.03611 0.039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19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19" grpId="2" animBg="1"/>
      <p:bldP spid="19" grpId="3" animBg="1"/>
      <p:bldP spid="21" grpId="0" animBg="1"/>
      <p:bldP spid="2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D9E802-674F-9B46-B3DD-8699B8751625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Helium Fusion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155629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When the temperature is greater than 100 million Kelvin, 3 Helium nuclei can be fused together to produce 1 carbon nucleus. </a:t>
            </a:r>
          </a:p>
        </p:txBody>
      </p:sp>
      <p:pic>
        <p:nvPicPr>
          <p:cNvPr id="30723" name="Picture 2" descr="E:\Schools\StarInABox\Triple-Alpha_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13088"/>
            <a:ext cx="56165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EA96EB-D8A3-9045-9DE8-4A42FCDBA837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42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F02155-6E98-A941-8A85-BF00C52D7AED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out of Helium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The carbon nucleus can then fuse with another helium nucleus to make oxygen.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Eventually the helium supply </a:t>
            </a:r>
          </a:p>
          <a:p>
            <a:pPr marL="0" indent="0">
              <a:buNone/>
            </a:pPr>
            <a:r>
              <a:rPr lang="en-GB" sz="2800" dirty="0"/>
              <a:t>      will run out and the </a:t>
            </a:r>
          </a:p>
          <a:p>
            <a:pPr marL="0" indent="0">
              <a:buNone/>
            </a:pPr>
            <a:r>
              <a:rPr lang="en-GB" sz="2800" dirty="0"/>
              <a:t>        star will collapse.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  <a:p>
            <a:r>
              <a:rPr lang="en-GB" sz="2800" dirty="0"/>
              <a:t>If the star has enough mass, the temperature in the collapsed core will increase enough to allow carbon-carbon fusion.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08104" y="2060848"/>
            <a:ext cx="2497540" cy="2408117"/>
            <a:chOff x="5508104" y="2060848"/>
            <a:chExt cx="2497540" cy="24081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7" t="19488" r="14154" b="9961"/>
            <a:stretch/>
          </p:blipFill>
          <p:spPr>
            <a:xfrm>
              <a:off x="5508104" y="2060848"/>
              <a:ext cx="2497540" cy="2408117"/>
            </a:xfrm>
            <a:prstGeom prst="ellipse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2" t="61128" r="17914" b="34383"/>
            <a:stretch/>
          </p:blipFill>
          <p:spPr>
            <a:xfrm>
              <a:off x="6700424" y="3618232"/>
              <a:ext cx="1117242" cy="153252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660232" y="3563548"/>
              <a:ext cx="6078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Fusion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20EFD-5253-5B4C-8AD0-6BDA436CC710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D17CE-22F0-3C45-8285-D936785B2E17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09" y="125760"/>
            <a:ext cx="8229600" cy="1143000"/>
          </a:xfrm>
        </p:spPr>
        <p:txBody>
          <a:bodyPr/>
          <a:lstStyle/>
          <a:p>
            <a:r>
              <a:rPr lang="en-GB" dirty="0"/>
              <a:t>Heavier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GB" sz="2800" dirty="0"/>
              <a:t>This cycle continues, fusing heavier elements each time the core collapses.</a:t>
            </a:r>
          </a:p>
          <a:p>
            <a:pPr marL="457200" lvl="1" indent="0">
              <a:buNone/>
            </a:pPr>
            <a:r>
              <a:rPr lang="en-GB" sz="2400" dirty="0"/>
              <a:t>e.g. neon, magnesium, silicon and iron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2800" dirty="0"/>
              <a:t>The more massive a star is, </a:t>
            </a:r>
          </a:p>
          <a:p>
            <a:pPr marL="0" indent="0">
              <a:buNone/>
            </a:pPr>
            <a:r>
              <a:rPr lang="en-GB" sz="2800" dirty="0"/>
              <a:t>      the heavier the elements it </a:t>
            </a:r>
          </a:p>
          <a:p>
            <a:pPr marL="0" indent="0">
              <a:buNone/>
            </a:pPr>
            <a:r>
              <a:rPr lang="en-GB" sz="2800" dirty="0"/>
              <a:t>       can create in its core.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  <a:p>
            <a:r>
              <a:rPr lang="en-GB" sz="2800" dirty="0"/>
              <a:t>Iron is the heaviest element that can be created through nuclear fusion without adding extra energy.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2462" y="2564904"/>
            <a:ext cx="2808312" cy="2808312"/>
          </a:xfrm>
          <a:prstGeom prst="ellipse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151FC0-CE6A-8442-AD2A-9963E9FEC051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48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772400" cy="136207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819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Basics of what a star is and how we observe them.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Beginner +</a:t>
            </a:r>
          </a:p>
        </p:txBody>
      </p:sp>
    </p:spTree>
    <p:extLst>
      <p:ext uri="{BB962C8B-B14F-4D97-AF65-F5344CB8AC3E}">
        <p14:creationId xmlns:p14="http://schemas.microsoft.com/office/powerpoint/2010/main" val="41091470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015"/>
            <a:ext cx="9175594" cy="68816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5B93A6-6057-204F-8525-CF09CB698380}"/>
              </a:ext>
            </a:extLst>
          </p:cNvPr>
          <p:cNvSpPr/>
          <p:nvPr/>
        </p:nvSpPr>
        <p:spPr>
          <a:xfrm>
            <a:off x="-1" y="0"/>
            <a:ext cx="9175595" cy="1132712"/>
          </a:xfrm>
          <a:prstGeom prst="rect">
            <a:avLst/>
          </a:prstGeom>
          <a:solidFill>
            <a:srgbClr val="222F3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788926" y="1007778"/>
            <a:ext cx="2783074" cy="2997286"/>
            <a:chOff x="4788024" y="1700808"/>
            <a:chExt cx="2118263" cy="228130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502639" y="2348573"/>
              <a:ext cx="216024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5496527" y="2710533"/>
              <a:ext cx="627504" cy="6162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124031" y="2540033"/>
              <a:ext cx="140157" cy="5305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156176" y="3070573"/>
              <a:ext cx="108012" cy="2562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52063" y="3070573"/>
              <a:ext cx="654224" cy="456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175863" y="3318213"/>
              <a:ext cx="152400" cy="6143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380447" y="3527323"/>
              <a:ext cx="525840" cy="4547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763051" y="2348573"/>
              <a:ext cx="360980" cy="180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144051" y="2139993"/>
              <a:ext cx="582724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775081" y="2139993"/>
              <a:ext cx="23702" cy="645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793875" y="2227423"/>
              <a:ext cx="76916" cy="2579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832333" y="2500033"/>
              <a:ext cx="36977" cy="909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6681966" y="1954932"/>
              <a:ext cx="76918" cy="1283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6551233" y="1901950"/>
              <a:ext cx="102650" cy="40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264522" y="2644408"/>
              <a:ext cx="204447" cy="59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935370" y="2276872"/>
              <a:ext cx="291362" cy="3484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860032" y="2356413"/>
              <a:ext cx="366700" cy="2688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788024" y="1772816"/>
              <a:ext cx="72008" cy="5736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933705" y="1700808"/>
              <a:ext cx="1665" cy="5495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Stars in the Night Sky</a:t>
            </a:r>
          </a:p>
        </p:txBody>
      </p:sp>
    </p:spTree>
    <p:extLst>
      <p:ext uri="{BB962C8B-B14F-4D97-AF65-F5344CB8AC3E}">
        <p14:creationId xmlns:p14="http://schemas.microsoft.com/office/powerpoint/2010/main" val="2900716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499988-017F-AE4D-9D11-19782A16555E}"/>
              </a:ext>
            </a:extLst>
          </p:cNvPr>
          <p:cNvSpPr/>
          <p:nvPr/>
        </p:nvSpPr>
        <p:spPr>
          <a:xfrm>
            <a:off x="0" y="0"/>
            <a:ext cx="9144000" cy="1241884"/>
          </a:xfrm>
          <a:prstGeom prst="rect">
            <a:avLst/>
          </a:prstGeom>
          <a:solidFill>
            <a:srgbClr val="222F3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83096" y="1772816"/>
            <a:ext cx="8229600" cy="4392488"/>
          </a:xfrm>
          <a:solidFill>
            <a:srgbClr val="222F3E">
              <a:alpha val="60000"/>
            </a:srgbClr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</a:rPr>
              <a:t>A cloud of gas, mainly hydrogen and helium.</a:t>
            </a:r>
          </a:p>
          <a:p>
            <a:pPr marL="0" indent="0">
              <a:buClr>
                <a:schemeClr val="bg1"/>
              </a:buClr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</a:rPr>
              <a:t>The core is so hot and dense that nuclear fusion can occur.</a:t>
            </a:r>
          </a:p>
          <a:p>
            <a:pPr lvl="1"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This is where the energy comes from that makes the stars shine.</a:t>
            </a:r>
          </a:p>
          <a:p>
            <a:pPr>
              <a:buClr>
                <a:schemeClr val="bg1"/>
              </a:buClr>
            </a:pP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</a:rPr>
              <a:t>The fusion converts light elements into heavier ones.</a:t>
            </a:r>
          </a:p>
          <a:p>
            <a:pPr lvl="1"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This is where all the atoms in your body have come from.</a:t>
            </a:r>
          </a:p>
          <a:p>
            <a:pPr>
              <a:buFont typeface="Arial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57200" y="9888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a Star?</a:t>
            </a:r>
          </a:p>
        </p:txBody>
      </p:sp>
    </p:spTree>
    <p:extLst>
      <p:ext uri="{BB962C8B-B14F-4D97-AF65-F5344CB8AC3E}">
        <p14:creationId xmlns:p14="http://schemas.microsoft.com/office/powerpoint/2010/main" val="2735334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EC8C1A-22DC-F542-8C2F-B04ED5662D8C}"/>
              </a:ext>
            </a:extLst>
          </p:cNvPr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32390D-8491-FA45-90A8-4668B3C9721E}"/>
              </a:ext>
            </a:extLst>
          </p:cNvPr>
          <p:cNvCxnSpPr>
            <a:cxnSpLocks/>
          </p:cNvCxnSpPr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61883" y="178138"/>
            <a:ext cx="8229600" cy="1272524"/>
          </a:xfrm>
        </p:spPr>
        <p:txBody>
          <a:bodyPr>
            <a:normAutofit fontScale="90000"/>
          </a:bodyPr>
          <a:lstStyle/>
          <a:p>
            <a:r>
              <a:rPr lang="en-GB" dirty="0"/>
              <a:t>All the Stars in the </a:t>
            </a:r>
            <a:br>
              <a:rPr lang="en-GB" dirty="0"/>
            </a:br>
            <a:r>
              <a:rPr lang="en-GB" dirty="0"/>
              <a:t>Night Sky are Different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055" y="1988840"/>
            <a:ext cx="5194920" cy="3437136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Luminosity:</a:t>
            </a:r>
          </a:p>
          <a:p>
            <a:pPr lvl="1"/>
            <a:r>
              <a:rPr lang="en-GB" sz="2400" dirty="0"/>
              <a:t>Tells us how bright the star is, i.e. How much energy is being produced in the core.</a:t>
            </a:r>
          </a:p>
          <a:p>
            <a:endParaRPr lang="en-GB" sz="2800" dirty="0"/>
          </a:p>
          <a:p>
            <a:r>
              <a:rPr lang="en-GB" sz="2800" dirty="0"/>
              <a:t>Colour:</a:t>
            </a:r>
          </a:p>
          <a:p>
            <a:pPr lvl="1"/>
            <a:r>
              <a:rPr lang="en-GB" sz="2400" dirty="0"/>
              <a:t>Tells us the surface temperature of the star.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75" y="1844824"/>
            <a:ext cx="3175000" cy="401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2360" y="50983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75000"/>
                  </a:schemeClr>
                </a:solidFill>
              </a:rPr>
              <a:t>Rigel</a:t>
            </a:r>
          </a:p>
        </p:txBody>
      </p:sp>
    </p:spTree>
    <p:extLst>
      <p:ext uri="{BB962C8B-B14F-4D97-AF65-F5344CB8AC3E}">
        <p14:creationId xmlns:p14="http://schemas.microsoft.com/office/powerpoint/2010/main" val="2494251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9AF45-E996-B841-A02E-13596004ED62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140284"/>
            <a:ext cx="8229600" cy="1056468"/>
          </a:xfrm>
        </p:spPr>
        <p:txBody>
          <a:bodyPr/>
          <a:lstStyle/>
          <a:p>
            <a:r>
              <a:rPr lang="en-GB" dirty="0"/>
              <a:t>Units of Luminosity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sz="2800" dirty="0"/>
              <a:t>We measure the luminosity of every day objects in Watts.</a:t>
            </a:r>
          </a:p>
          <a:p>
            <a:pPr marL="457200" lvl="1" indent="0">
              <a:buNone/>
            </a:pPr>
            <a:r>
              <a:rPr lang="en-GB" sz="2400" dirty="0"/>
              <a:t>		How bright is a light bulb? </a:t>
            </a:r>
          </a:p>
          <a:p>
            <a:pPr marL="457200" lvl="1" indent="0">
              <a:buNone/>
            </a:pPr>
            <a:r>
              <a:rPr lang="en-GB" sz="2400" dirty="0"/>
              <a:t>		10-20W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800" dirty="0"/>
              <a:t>By comparison, the Sun outputs:</a:t>
            </a:r>
          </a:p>
          <a:p>
            <a:pPr marL="457200" lvl="1" indent="0">
              <a:buNone/>
            </a:pPr>
            <a:r>
              <a:rPr lang="en-GB" dirty="0"/>
              <a:t>		380,000,000,000,000,000,000,000,000 Watts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		(380 million </a:t>
            </a:r>
            <a:r>
              <a:rPr lang="en-GB" dirty="0" err="1"/>
              <a:t>million</a:t>
            </a:r>
            <a:r>
              <a:rPr lang="en-GB" dirty="0"/>
              <a:t> </a:t>
            </a:r>
            <a:r>
              <a:rPr lang="en-GB" dirty="0" err="1"/>
              <a:t>million</a:t>
            </a:r>
            <a:r>
              <a:rPr lang="en-GB" dirty="0"/>
              <a:t> </a:t>
            </a:r>
            <a:r>
              <a:rPr lang="en-GB" dirty="0" err="1"/>
              <a:t>million</a:t>
            </a:r>
            <a:r>
              <a:rPr lang="en-GB" dirty="0"/>
              <a:t> Watts!)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			or 3.8 x 10</a:t>
            </a:r>
            <a:r>
              <a:rPr lang="en-GB" baseline="30000" dirty="0"/>
              <a:t>26</a:t>
            </a:r>
            <a:r>
              <a:rPr lang="en-GB" dirty="0"/>
              <a:t> Watts</a:t>
            </a:r>
          </a:p>
          <a:p>
            <a:endParaRPr lang="en-GB" sz="2800" dirty="0"/>
          </a:p>
          <a:p>
            <a:r>
              <a:rPr lang="en-GB" sz="2800" dirty="0"/>
              <a:t>This is the amount of energy it emits per second</a:t>
            </a:r>
          </a:p>
          <a:p>
            <a:r>
              <a:rPr lang="en-GB" sz="2800" dirty="0"/>
              <a:t>We measure the luminosity of other stars relative to the Sun.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1440855" cy="1440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00" y="1916832"/>
            <a:ext cx="606033" cy="881503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CFBA3E0-B4DA-3E41-8B8C-03E6BF91D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600" y="1916831"/>
            <a:ext cx="606033" cy="8815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3034B-601D-8D43-8083-6A2A505AAD6B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06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9547711-8FF0-204F-9F16-39A460518A0A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GB" dirty="0"/>
              <a:t>Units of Temperature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sz="2800" dirty="0"/>
              <a:t>Temperature is measured in Kelvin.</a:t>
            </a:r>
          </a:p>
          <a:p>
            <a:endParaRPr lang="en-GB" sz="2800" dirty="0"/>
          </a:p>
          <a:p>
            <a:r>
              <a:rPr lang="en-GB" sz="2800" dirty="0"/>
              <a:t>The Kelvin temperature scale is the same as the Celsius scale, but starts from -273</a:t>
            </a:r>
            <a:r>
              <a:rPr lang="en-GB" sz="2800" baseline="30000" dirty="0"/>
              <a:t>o</a:t>
            </a:r>
            <a:r>
              <a:rPr lang="en-GB" sz="2800" dirty="0"/>
              <a:t>.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	0 K (or -273</a:t>
            </a:r>
            <a:r>
              <a:rPr lang="en-GB" baseline="30000" dirty="0"/>
              <a:t>o</a:t>
            </a:r>
            <a:r>
              <a:rPr lang="en-GB" dirty="0"/>
              <a:t>C) is known as </a:t>
            </a:r>
            <a:r>
              <a:rPr lang="en-GB" altLang="en-US" dirty="0"/>
              <a:t>“</a:t>
            </a:r>
            <a:r>
              <a:rPr lang="en-GB" dirty="0"/>
              <a:t>absolute zero</a:t>
            </a:r>
            <a:r>
              <a:rPr lang="en-GB" altLang="en-US" dirty="0"/>
              <a:t>”</a:t>
            </a:r>
            <a:endParaRPr lang="en-GB" dirty="0"/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755650" y="4437063"/>
            <a:ext cx="7488238" cy="720725"/>
            <a:chOff x="611560" y="4077072"/>
            <a:chExt cx="7488832" cy="720080"/>
          </a:xfrm>
        </p:grpSpPr>
        <p:sp>
          <p:nvSpPr>
            <p:cNvPr id="4" name="Rectangle 3"/>
            <p:cNvSpPr/>
            <p:nvPr/>
          </p:nvSpPr>
          <p:spPr>
            <a:xfrm>
              <a:off x="1259311" y="4257885"/>
              <a:ext cx="6841081" cy="36004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11560" y="4077072"/>
              <a:ext cx="720782" cy="720080"/>
            </a:xfrm>
            <a:prstGeom prst="ellipse">
              <a:avLst/>
            </a:prstGeom>
            <a:solidFill>
              <a:srgbClr val="4D0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116013" y="414020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dirty="0"/>
              <a:t>-273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endParaRPr lang="en-GB" dirty="0"/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2447925" y="414020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-173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3851275" y="4140200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0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4859338" y="4140200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100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1116013" y="50847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0 K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2447925" y="50847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100 K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3851275" y="5084763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273 K</a:t>
            </a:r>
          </a:p>
        </p:txBody>
      </p:sp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4859338" y="5084763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373 K</a:t>
            </a:r>
          </a:p>
        </p:txBody>
      </p: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7451725" y="4140200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1000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7451725" y="5084763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1273 K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25968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591593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99653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004593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70493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" name="TextBox 24"/>
          <p:cNvSpPr txBox="1">
            <a:spLocks noChangeArrowheads="1"/>
          </p:cNvSpPr>
          <p:nvPr/>
        </p:nvSpPr>
        <p:spPr bwMode="auto">
          <a:xfrm>
            <a:off x="2879725" y="5732463"/>
            <a:ext cx="3384550" cy="523875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800" dirty="0">
                <a:solidFill>
                  <a:srgbClr val="222F3E"/>
                </a:solidFill>
              </a:rPr>
              <a:t>Kelvin = Celsius + 273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C1D7A1-BBA6-C840-8F39-6470237E2394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10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713BDF-5810-2C48-BEF2-5C96DB25D343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8574"/>
          </a:xfrm>
        </p:spPr>
        <p:txBody>
          <a:bodyPr/>
          <a:lstStyle/>
          <a:p>
            <a:r>
              <a:rPr lang="en-GB" dirty="0"/>
              <a:t>Measuring the Temperature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2114988"/>
          </a:xfrm>
        </p:spPr>
        <p:txBody>
          <a:bodyPr>
            <a:normAutofit/>
          </a:bodyPr>
          <a:lstStyle/>
          <a:p>
            <a:r>
              <a:rPr lang="en-GB" sz="2800" dirty="0"/>
              <a:t>The colour of a star indicates its temperature.</a:t>
            </a:r>
          </a:p>
          <a:p>
            <a:r>
              <a:rPr lang="en-GB" sz="2800" dirty="0"/>
              <a:t>Red stars are </a:t>
            </a:r>
            <a:r>
              <a:rPr lang="en-GB" sz="2800" dirty="0">
                <a:solidFill>
                  <a:srgbClr val="F14124"/>
                </a:solidFill>
              </a:rPr>
              <a:t>cold</a:t>
            </a:r>
            <a:r>
              <a:rPr lang="en-GB" sz="2800" dirty="0"/>
              <a:t>, and blue stars are </a:t>
            </a:r>
            <a:r>
              <a:rPr lang="en-GB" sz="2800" dirty="0">
                <a:solidFill>
                  <a:srgbClr val="0070C0"/>
                </a:solidFill>
              </a:rPr>
              <a:t>hot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The Sun is a yellow star, its temperature is 5800 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6956" r="20627" b="4925"/>
          <a:stretch/>
        </p:blipFill>
        <p:spPr>
          <a:xfrm>
            <a:off x="3148365" y="3599838"/>
            <a:ext cx="2847271" cy="32129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512" y="3599772"/>
            <a:ext cx="3456384" cy="1736646"/>
            <a:chOff x="179512" y="3599772"/>
            <a:chExt cx="3456384" cy="1736646"/>
          </a:xfrm>
        </p:grpSpPr>
        <p:sp>
          <p:nvSpPr>
            <p:cNvPr id="3" name="TextBox 2"/>
            <p:cNvSpPr txBox="1"/>
            <p:nvPr/>
          </p:nvSpPr>
          <p:spPr>
            <a:xfrm>
              <a:off x="179512" y="3599772"/>
              <a:ext cx="2664296" cy="1736646"/>
            </a:xfrm>
            <a:prstGeom prst="roundRect">
              <a:avLst/>
            </a:prstGeom>
            <a:solidFill>
              <a:srgbClr val="F1412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Betelgeuse is a </a:t>
              </a:r>
              <a:r>
                <a:rPr lang="en-GB" sz="2400" dirty="0">
                  <a:solidFill>
                    <a:schemeClr val="bg1"/>
                  </a:solidFill>
                </a:rPr>
                <a:t>re</a:t>
              </a:r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d supergiant. </a:t>
              </a:r>
            </a:p>
            <a:p>
              <a:r>
                <a:rPr lang="en-GB" sz="2400" dirty="0">
                  <a:solidFill>
                    <a:schemeClr val="bg1"/>
                  </a:solidFill>
                </a:rPr>
                <a:t>Its t</a:t>
              </a:r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emperatur</a:t>
              </a:r>
              <a:r>
                <a:rPr lang="en-GB" sz="2400" dirty="0">
                  <a:solidFill>
                    <a:schemeClr val="bg1"/>
                  </a:solidFill>
                </a:rPr>
                <a:t>e is </a:t>
              </a:r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3,000 K</a:t>
              </a: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2771800" y="4089750"/>
              <a:ext cx="864096" cy="491378"/>
            </a:xfrm>
            <a:prstGeom prst="straightConnector1">
              <a:avLst/>
            </a:prstGeom>
            <a:ln w="28575">
              <a:solidFill>
                <a:srgbClr val="F1412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580112" y="4221088"/>
            <a:ext cx="3347864" cy="2016224"/>
            <a:chOff x="5580112" y="4221088"/>
            <a:chExt cx="3347864" cy="2016224"/>
          </a:xfrm>
        </p:grpSpPr>
        <p:sp>
          <p:nvSpPr>
            <p:cNvPr id="18" name="TextBox 17"/>
            <p:cNvSpPr txBox="1"/>
            <p:nvPr/>
          </p:nvSpPr>
          <p:spPr>
            <a:xfrm>
              <a:off x="6444208" y="4221088"/>
              <a:ext cx="2483768" cy="173664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+mn-lt"/>
                </a:rPr>
                <a:t>Rigel is a blue </a:t>
              </a:r>
            </a:p>
            <a:p>
              <a:r>
                <a:rPr lang="en-GB" sz="2400" dirty="0"/>
                <a:t>s</a:t>
              </a:r>
              <a:r>
                <a:rPr lang="en-GB" sz="2400" dirty="0">
                  <a:latin typeface="+mn-lt"/>
                </a:rPr>
                <a:t>upergiant.</a:t>
              </a:r>
            </a:p>
            <a:p>
              <a:r>
                <a:rPr lang="en-GB" sz="2400" dirty="0">
                  <a:latin typeface="+mn-lt"/>
                </a:rPr>
                <a:t>Its temperature is 12,000K</a:t>
              </a:r>
            </a:p>
          </p:txBody>
        </p: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H="1">
              <a:off x="5580112" y="5805264"/>
              <a:ext cx="936104" cy="43204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 rot="10800000">
            <a:off x="3044863" y="2564902"/>
            <a:ext cx="2880320" cy="504057"/>
          </a:xfrm>
          <a:prstGeom prst="roundRect">
            <a:avLst/>
          </a:prstGeom>
          <a:gradFill flip="none" rotWithShape="1">
            <a:gsLst>
              <a:gs pos="14000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98750">
                <a:srgbClr val="FF0000"/>
              </a:gs>
              <a:gs pos="77000">
                <a:srgbClr val="EE3F1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AAE4BE-FB4C-9745-AABB-DA9704EF68CD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32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Theme-Activities</Template>
  <TotalTime>1667</TotalTime>
  <Words>1397</Words>
  <Application>Microsoft Macintosh PowerPoint</Application>
  <PresentationFormat>On-screen Show (4:3)</PresentationFormat>
  <Paragraphs>304</Paragraphs>
  <Slides>26</Slides>
  <Notes>19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MS PGothic</vt:lpstr>
      <vt:lpstr>Arial</vt:lpstr>
      <vt:lpstr>Calibri</vt:lpstr>
      <vt:lpstr>Cambria Math</vt:lpstr>
      <vt:lpstr>Wingdings</vt:lpstr>
      <vt:lpstr>Office Theme</vt:lpstr>
      <vt:lpstr>Star in a Box</vt:lpstr>
      <vt:lpstr>Guide to this presentation</vt:lpstr>
      <vt:lpstr>Introduction</vt:lpstr>
      <vt:lpstr>Stars in the Night Sky</vt:lpstr>
      <vt:lpstr>What is a Star?</vt:lpstr>
      <vt:lpstr>All the Stars in the  Night Sky are Different</vt:lpstr>
      <vt:lpstr>Units of Luminosity</vt:lpstr>
      <vt:lpstr>Units of Temperature</vt:lpstr>
      <vt:lpstr>Measuring the Temperature</vt:lpstr>
      <vt:lpstr>Hertzsprung-Russell Diagram</vt:lpstr>
      <vt:lpstr>The Hertzsprung Russell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in a Box</vt:lpstr>
      <vt:lpstr>Nuclear fusion</vt:lpstr>
      <vt:lpstr>Nuclear Fusion</vt:lpstr>
      <vt:lpstr>The proton-proton chain</vt:lpstr>
      <vt:lpstr>Stable Stars</vt:lpstr>
      <vt:lpstr>Running out of Hydrogen</vt:lpstr>
      <vt:lpstr>Helium Fusion</vt:lpstr>
      <vt:lpstr>Running out of Helium</vt:lpstr>
      <vt:lpstr>Heavier Elements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in a Box</dc:title>
  <dc:creator>Megan</dc:creator>
  <cp:lastModifiedBy>Microsoft Office User</cp:lastModifiedBy>
  <cp:revision>103</cp:revision>
  <dcterms:created xsi:type="dcterms:W3CDTF">2013-07-03T09:27:08Z</dcterms:created>
  <dcterms:modified xsi:type="dcterms:W3CDTF">2023-04-11T10:59:56Z</dcterms:modified>
</cp:coreProperties>
</file>