
<file path=[Content_Types].xml><?xml version="1.0" encoding="utf-8"?>
<Types xmlns="http://schemas.openxmlformats.org/package/2006/content-types">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Default Extension="png" ContentType="image/png"/>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7"/>
  </p:notesMasterIdLst>
  <p:sldIdLst>
    <p:sldId id="256" r:id="rId2"/>
    <p:sldId id="257" r:id="rId3"/>
    <p:sldId id="258" r:id="rId4"/>
    <p:sldId id="259" r:id="rId5"/>
    <p:sldId id="260" r:id="rId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47" d="100"/>
          <a:sy n="147" d="100"/>
        </p:scale>
        <p:origin x="-642" y="-96"/>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QgNDao7m41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hu6hIhW00Fk"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gn="just" rtl="0">
              <a:lnSpc>
                <a:spcPct val="115000"/>
              </a:lnSpc>
              <a:spcBef>
                <a:spcPts val="0"/>
              </a:spcBef>
              <a:buClr>
                <a:schemeClr val="dk1"/>
              </a:buClr>
              <a:buSzPct val="100000"/>
              <a:buFont typeface="Arial"/>
              <a:buNone/>
            </a:pPr>
            <a:r>
              <a:rPr lang="en">
                <a:solidFill>
                  <a:schemeClr val="dk1"/>
                </a:solidFill>
              </a:rPr>
              <a:t>Refer to Activity sheet: Introduction part (Step 1). </a:t>
            </a:r>
          </a:p>
          <a:p>
            <a:pPr lvl="0">
              <a:spcBef>
                <a:spcPts val="0"/>
              </a:spcBef>
              <a:buNone/>
            </a:pP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Refer to Activity sheet: Introduction part (Step 2) and background information </a:t>
            </a:r>
          </a:p>
          <a:p>
            <a:pPr lvl="0" rtl="0">
              <a:spcBef>
                <a:spcPts val="0"/>
              </a:spcBef>
              <a:buClr>
                <a:schemeClr val="dk1"/>
              </a:buClr>
              <a:buSzPct val="100000"/>
              <a:buFont typeface="Arial"/>
              <a:buNone/>
            </a:pPr>
            <a:r>
              <a:rPr lang="en" u="sng">
                <a:solidFill>
                  <a:schemeClr val="accent5"/>
                </a:solidFill>
                <a:hlinkClick r:id="rId3"/>
              </a:rPr>
              <a:t>https://www.youtube.com/watch?v=QgNDao7m41M</a:t>
            </a:r>
            <a:r>
              <a:rPr lang="en">
                <a:solidFill>
                  <a:schemeClr val="dk1"/>
                </a:solidFill>
              </a:rPr>
              <a:t> </a:t>
            </a:r>
          </a:p>
          <a:p>
            <a:pPr lvl="0" rtl="0">
              <a:lnSpc>
                <a:spcPct val="115000"/>
              </a:lnSpc>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Refer to Activity sheet: Introduction part (Step 2) and background information </a:t>
            </a:r>
          </a:p>
          <a:p>
            <a:pPr lvl="0" rtl="0">
              <a:spcBef>
                <a:spcPts val="0"/>
              </a:spcBef>
              <a:buClr>
                <a:schemeClr val="dk1"/>
              </a:buClr>
              <a:buSzPct val="91666"/>
              <a:buFont typeface="Arial"/>
              <a:buNone/>
            </a:pPr>
            <a:r>
              <a:rPr lang="en" u="sng">
                <a:solidFill>
                  <a:schemeClr val="accent5"/>
                </a:solidFill>
                <a:hlinkClick r:id="rId3"/>
              </a:rPr>
              <a:t>https://www.youtube.com/watch?v=hu6hIhW00Fk</a:t>
            </a:r>
            <a:r>
              <a:rPr lang="en">
                <a:solidFill>
                  <a:schemeClr val="dk1"/>
                </a:solidFill>
              </a:rPr>
              <a:t> </a:t>
            </a:r>
          </a:p>
          <a:p>
            <a:pPr lvl="0" rtl="0">
              <a:lnSpc>
                <a:spcPct val="115000"/>
              </a:lnSpc>
              <a:spcBef>
                <a:spcPts val="0"/>
              </a:spcBef>
              <a:buNone/>
            </a:pPr>
            <a:endParaRPr sz="1200">
              <a:solidFill>
                <a:schemeClr val="dk1"/>
              </a:solidFill>
              <a:latin typeface="Calibri"/>
              <a:ea typeface="Calibri"/>
              <a:cs typeface="Calibri"/>
              <a:sym typeface="Calibri"/>
            </a:endParaRPr>
          </a:p>
          <a:p>
            <a:pPr lvl="0" algn="just" rtl="0">
              <a:lnSpc>
                <a:spcPct val="115000"/>
              </a:lnSpc>
              <a:spcBef>
                <a:spcPts val="0"/>
              </a:spcBef>
              <a:buNone/>
            </a:pPr>
            <a:r>
              <a:rPr lang="en">
                <a:solidFill>
                  <a:schemeClr val="dk1"/>
                </a:solidFill>
              </a:rPr>
              <a:t>Black hole is a region in space where the pull of gravity is so strong that nothing can escape. Not even light can escape from black hole, although it moves the fastest in space. Light only takes 1.3 seconds to go from the moon to the Earth. And if we moved at the speed of light, we could run around the Earth 7.5 times just in one second. That is how strong the pull of gravity in a black hole can be. </a:t>
            </a:r>
          </a:p>
          <a:p>
            <a:pPr lvl="0" rtl="0">
              <a:lnSpc>
                <a:spcPct val="115000"/>
              </a:lnSpc>
              <a:spcBef>
                <a:spcPts val="0"/>
              </a:spcBef>
              <a:buNone/>
            </a:pPr>
            <a:endParaRPr>
              <a:solidFill>
                <a:srgbClr val="FF0000"/>
              </a:solidFill>
            </a:endParaRPr>
          </a:p>
          <a:p>
            <a:pPr lvl="0" rtl="0">
              <a:spcBef>
                <a:spcPts val="0"/>
              </a:spcBef>
              <a:buNone/>
            </a:pPr>
            <a:endParaRPr>
              <a:solidFill>
                <a:schemeClr val="dk1"/>
              </a:solidFill>
            </a:endParaRPr>
          </a:p>
          <a:p>
            <a:pPr lvl="0" rtl="0">
              <a:spcBef>
                <a:spcPts val="0"/>
              </a:spcBef>
              <a:buNone/>
            </a:pPr>
            <a:endParaRPr>
              <a:solidFill>
                <a:schemeClr val="dk1"/>
              </a:solidFill>
            </a:endParaRPr>
          </a:p>
          <a:p>
            <a:pPr lvl="0" algn="just" rtl="0">
              <a:lnSpc>
                <a:spcPct val="115000"/>
              </a:lnSpc>
              <a:spcBef>
                <a:spcPts val="0"/>
              </a:spcBef>
              <a:buClr>
                <a:schemeClr val="dk1"/>
              </a:buClr>
              <a:buSzPct val="100000"/>
              <a:buFont typeface="Arial"/>
              <a:buNone/>
            </a:pPr>
            <a:endParaRPr>
              <a:solidFill>
                <a:schemeClr val="dk1"/>
              </a:solidFill>
            </a:endParaRPr>
          </a:p>
          <a:p>
            <a:pPr lvl="0" rtl="0">
              <a:spcBef>
                <a:spcPts val="0"/>
              </a:spcBef>
              <a:buNone/>
            </a:pP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100000"/>
              <a:buFont typeface="Arial"/>
              <a:buNone/>
            </a:pPr>
            <a:r>
              <a:rPr lang="en" dirty="0">
                <a:solidFill>
                  <a:schemeClr val="dk1"/>
                </a:solidFill>
              </a:rPr>
              <a:t>Refer to Activity sheet: Background information, Introduction part (Step 3, 4). Second photo on the right (black hole, Sun) is for Activity 4 (step 8). </a:t>
            </a:r>
          </a:p>
          <a:p>
            <a:pPr lvl="0" rtl="0">
              <a:lnSpc>
                <a:spcPct val="115000"/>
              </a:lnSpc>
              <a:spcBef>
                <a:spcPts val="0"/>
              </a:spcBef>
              <a:buClr>
                <a:schemeClr val="dk1"/>
              </a:buClr>
              <a:buSzPct val="91666"/>
              <a:buFont typeface="Arial"/>
              <a:buNone/>
            </a:pPr>
            <a:endParaRPr sz="1200">
              <a:solidFill>
                <a:schemeClr val="dk1"/>
              </a:solidFill>
              <a:latin typeface="Calibri"/>
              <a:ea typeface="Calibri"/>
              <a:cs typeface="Calibri"/>
              <a:sym typeface="Calibri"/>
            </a:endParaRPr>
          </a:p>
          <a:p>
            <a:pPr lvl="0" rtl="0">
              <a:lnSpc>
                <a:spcPct val="115000"/>
              </a:lnSpc>
              <a:spcBef>
                <a:spcPts val="0"/>
              </a:spcBef>
              <a:buClr>
                <a:schemeClr val="dk1"/>
              </a:buClr>
              <a:buSzPct val="91666"/>
              <a:buFont typeface="Arial"/>
              <a:buNone/>
            </a:pPr>
            <a:r>
              <a:rPr lang="en" sz="1200" dirty="0">
                <a:solidFill>
                  <a:schemeClr val="dk1"/>
                </a:solidFill>
                <a:latin typeface="Calibri"/>
                <a:ea typeface="Calibri"/>
                <a:cs typeface="Calibri"/>
                <a:sym typeface="Calibri"/>
              </a:rPr>
              <a:t>http://wallpapersafari.com/w/NAUQsV</a:t>
            </a:r>
          </a:p>
          <a:p>
            <a:pPr lvl="0" rt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buChar char="●"/>
              <a:defRPr/>
            </a:lvl1pPr>
            <a:lvl2pPr lvl="1" algn="ctr">
              <a:spcBef>
                <a:spcPts val="0"/>
              </a:spcBef>
              <a:buChar char="○"/>
              <a:defRPr/>
            </a:lvl2pPr>
            <a:lvl3pPr lvl="2" algn="ctr">
              <a:spcBef>
                <a:spcPts val="0"/>
              </a:spcBef>
              <a:buChar char="■"/>
              <a:defRPr/>
            </a:lvl3pPr>
            <a:lvl4pPr lvl="3" algn="ctr">
              <a:spcBef>
                <a:spcPts val="0"/>
              </a:spcBef>
              <a:buChar char="●"/>
              <a:defRPr/>
            </a:lvl4pPr>
            <a:lvl5pPr lvl="4" algn="ctr">
              <a:spcBef>
                <a:spcPts val="0"/>
              </a:spcBef>
              <a:buChar char="○"/>
              <a:defRPr/>
            </a:lvl5pPr>
            <a:lvl6pPr lvl="5" algn="ctr">
              <a:spcBef>
                <a:spcPts val="0"/>
              </a:spcBef>
              <a:buChar char="■"/>
              <a:defRPr/>
            </a:lvl6pPr>
            <a:lvl7pPr lvl="6" algn="ctr">
              <a:spcBef>
                <a:spcPts val="0"/>
              </a:spcBef>
              <a:buChar char="●"/>
              <a:defRPr/>
            </a:lvl7pPr>
            <a:lvl8pPr lvl="7" algn="ctr">
              <a:spcBef>
                <a:spcPts val="0"/>
              </a:spcBef>
              <a:buChar char="○"/>
              <a:defRPr/>
            </a:lvl8pPr>
            <a:lvl9pPr lvl="8" algn="ctr">
              <a:spcBef>
                <a:spcPts val="0"/>
              </a:spcBef>
              <a:buChar char="■"/>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buChar char="●"/>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buChar char="●"/>
              <a:defRPr sz="1400"/>
            </a:lvl1pPr>
            <a:lvl2pPr lvl="1">
              <a:spcBef>
                <a:spcPts val="0"/>
              </a:spcBef>
              <a:buSzPct val="100000"/>
              <a:buChar char="○"/>
              <a:defRPr sz="1200"/>
            </a:lvl2pPr>
            <a:lvl3pPr lvl="2">
              <a:spcBef>
                <a:spcPts val="0"/>
              </a:spcBef>
              <a:buSzPct val="100000"/>
              <a:buChar char="■"/>
              <a:defRPr sz="1200"/>
            </a:lvl3pPr>
            <a:lvl4pPr lvl="3">
              <a:spcBef>
                <a:spcPts val="0"/>
              </a:spcBef>
              <a:buSzPct val="100000"/>
              <a:buChar char="●"/>
              <a:defRPr sz="1200"/>
            </a:lvl4pPr>
            <a:lvl5pPr lvl="4">
              <a:spcBef>
                <a:spcPts val="0"/>
              </a:spcBef>
              <a:buSzPct val="100000"/>
              <a:buChar char="○"/>
              <a:defRPr sz="1200"/>
            </a:lvl5pPr>
            <a:lvl6pPr lvl="5">
              <a:spcBef>
                <a:spcPts val="0"/>
              </a:spcBef>
              <a:buSzPct val="100000"/>
              <a:buChar char="■"/>
              <a:defRPr sz="1200"/>
            </a:lvl6pPr>
            <a:lvl7pPr lvl="6">
              <a:spcBef>
                <a:spcPts val="0"/>
              </a:spcBef>
              <a:buSzPct val="100000"/>
              <a:buChar char="●"/>
              <a:defRPr sz="1200"/>
            </a:lvl7pPr>
            <a:lvl8pPr lvl="7">
              <a:spcBef>
                <a:spcPts val="0"/>
              </a:spcBef>
              <a:buSzPct val="100000"/>
              <a:buChar char="○"/>
              <a:defRPr sz="1200"/>
            </a:lvl8pPr>
            <a:lvl9pPr lvl="8">
              <a:spcBef>
                <a:spcPts val="0"/>
              </a:spcBef>
              <a:buSzPct val="1000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buChar char="●"/>
              <a:defRPr sz="1400"/>
            </a:lvl1pPr>
            <a:lvl2pPr lvl="1">
              <a:spcBef>
                <a:spcPts val="0"/>
              </a:spcBef>
              <a:buSzPct val="100000"/>
              <a:buChar char="○"/>
              <a:defRPr sz="1200"/>
            </a:lvl2pPr>
            <a:lvl3pPr lvl="2">
              <a:spcBef>
                <a:spcPts val="0"/>
              </a:spcBef>
              <a:buSzPct val="100000"/>
              <a:buChar char="■"/>
              <a:defRPr sz="1200"/>
            </a:lvl3pPr>
            <a:lvl4pPr lvl="3">
              <a:spcBef>
                <a:spcPts val="0"/>
              </a:spcBef>
              <a:buSzPct val="100000"/>
              <a:buChar char="●"/>
              <a:defRPr sz="1200"/>
            </a:lvl4pPr>
            <a:lvl5pPr lvl="4">
              <a:spcBef>
                <a:spcPts val="0"/>
              </a:spcBef>
              <a:buSzPct val="100000"/>
              <a:buChar char="○"/>
              <a:defRPr sz="1200"/>
            </a:lvl5pPr>
            <a:lvl6pPr lvl="5">
              <a:spcBef>
                <a:spcPts val="0"/>
              </a:spcBef>
              <a:buSzPct val="100000"/>
              <a:buChar char="■"/>
              <a:defRPr sz="1200"/>
            </a:lvl6pPr>
            <a:lvl7pPr lvl="6">
              <a:spcBef>
                <a:spcPts val="0"/>
              </a:spcBef>
              <a:buSzPct val="100000"/>
              <a:buChar char="●"/>
              <a:defRPr sz="1200"/>
            </a:lvl7pPr>
            <a:lvl8pPr lvl="7">
              <a:spcBef>
                <a:spcPts val="0"/>
              </a:spcBef>
              <a:buSzPct val="100000"/>
              <a:buChar char="○"/>
              <a:defRPr sz="1200"/>
            </a:lvl8pPr>
            <a:lvl9pPr lvl="8">
              <a:spcBef>
                <a:spcPts val="0"/>
              </a:spcBef>
              <a:buSzPct val="100000"/>
              <a:buChar char="■"/>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buChar char="●"/>
              <a:defRPr sz="1200"/>
            </a:lvl1pPr>
            <a:lvl2pPr lvl="1">
              <a:spcBef>
                <a:spcPts val="0"/>
              </a:spcBef>
              <a:buSzPct val="100000"/>
              <a:buChar char="○"/>
              <a:defRPr sz="1200"/>
            </a:lvl2pPr>
            <a:lvl3pPr lvl="2">
              <a:spcBef>
                <a:spcPts val="0"/>
              </a:spcBef>
              <a:buSzPct val="100000"/>
              <a:buChar char="■"/>
              <a:defRPr sz="1200"/>
            </a:lvl3pPr>
            <a:lvl4pPr lvl="3">
              <a:spcBef>
                <a:spcPts val="0"/>
              </a:spcBef>
              <a:buSzPct val="100000"/>
              <a:buChar char="●"/>
              <a:defRPr sz="1200"/>
            </a:lvl4pPr>
            <a:lvl5pPr lvl="4">
              <a:spcBef>
                <a:spcPts val="0"/>
              </a:spcBef>
              <a:buSzPct val="100000"/>
              <a:buChar char="○"/>
              <a:defRPr sz="1200"/>
            </a:lvl5pPr>
            <a:lvl6pPr lvl="5">
              <a:spcBef>
                <a:spcPts val="0"/>
              </a:spcBef>
              <a:buSzPct val="100000"/>
              <a:buChar char="■"/>
              <a:defRPr sz="1200"/>
            </a:lvl6pPr>
            <a:lvl7pPr lvl="6">
              <a:spcBef>
                <a:spcPts val="0"/>
              </a:spcBef>
              <a:buSzPct val="100000"/>
              <a:buChar char="●"/>
              <a:defRPr sz="1200"/>
            </a:lvl7pPr>
            <a:lvl8pPr lvl="7">
              <a:spcBef>
                <a:spcPts val="0"/>
              </a:spcBef>
              <a:buSzPct val="100000"/>
              <a:buChar char="○"/>
              <a:defRPr sz="1200"/>
            </a:lvl8pPr>
            <a:lvl9pPr lvl="8">
              <a:spcBef>
                <a:spcPts val="0"/>
              </a:spcBef>
              <a:buSzPct val="100000"/>
              <a:buChar char="■"/>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buChar char="●"/>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Char char="●"/>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pPr lvl="0" algn="r">
                <a:spcBef>
                  <a:spcPts val="0"/>
                </a:spcBef>
                <a:buNone/>
              </a:p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gif"/><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311708" y="1049375"/>
            <a:ext cx="8520600" cy="2052600"/>
          </a:xfrm>
          <a:prstGeom prst="rect">
            <a:avLst/>
          </a:prstGeom>
        </p:spPr>
        <p:txBody>
          <a:bodyPr lIns="91425" tIns="91425" rIns="91425" bIns="91425" anchor="b" anchorCtr="0">
            <a:noAutofit/>
          </a:bodyPr>
          <a:lstStyle/>
          <a:p>
            <a:pPr lvl="0">
              <a:spcBef>
                <a:spcPts val="0"/>
              </a:spcBef>
              <a:buNone/>
            </a:pPr>
            <a:r>
              <a:rPr lang="en" b="1">
                <a:solidFill>
                  <a:srgbClr val="FFFFFF"/>
                </a:solidFill>
              </a:rPr>
              <a:t>What is a black hole?</a:t>
            </a:r>
          </a:p>
        </p:txBody>
      </p:sp>
      <p:sp>
        <p:nvSpPr>
          <p:cNvPr id="55" name="Shape 55"/>
          <p:cNvSpPr txBox="1">
            <a:spLocks noGrp="1"/>
          </p:cNvSpPr>
          <p:nvPr>
            <p:ph type="subTitle" idx="1"/>
          </p:nvPr>
        </p:nvSpPr>
        <p:spPr>
          <a:xfrm>
            <a:off x="311700" y="2910325"/>
            <a:ext cx="8520600" cy="7926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311700" y="292625"/>
            <a:ext cx="8520600" cy="572700"/>
          </a:xfrm>
          <a:prstGeom prst="rect">
            <a:avLst/>
          </a:prstGeom>
        </p:spPr>
        <p:txBody>
          <a:bodyPr lIns="91425" tIns="91425" rIns="91425" bIns="91425" anchor="t" anchorCtr="0">
            <a:noAutofit/>
          </a:bodyPr>
          <a:lstStyle/>
          <a:p>
            <a:pPr lvl="0" algn="ctr">
              <a:spcBef>
                <a:spcPts val="0"/>
              </a:spcBef>
              <a:buNone/>
            </a:pPr>
            <a:r>
              <a:rPr lang="en" sz="3000">
                <a:solidFill>
                  <a:srgbClr val="FFFFFF"/>
                </a:solidFill>
              </a:rPr>
              <a:t>Myth or Fact? </a:t>
            </a:r>
          </a:p>
        </p:txBody>
      </p:sp>
      <p:pic>
        <p:nvPicPr>
          <p:cNvPr id="61" name="Shape 61"/>
          <p:cNvPicPr preferRelativeResize="0"/>
          <p:nvPr/>
        </p:nvPicPr>
        <p:blipFill>
          <a:blip r:embed="rId4">
            <a:alphaModFix/>
          </a:blip>
          <a:stretch>
            <a:fillRect/>
          </a:stretch>
        </p:blipFill>
        <p:spPr>
          <a:xfrm>
            <a:off x="1124925" y="1152474"/>
            <a:ext cx="6814599" cy="3588724"/>
          </a:xfrm>
          <a:prstGeom prst="rect">
            <a:avLst/>
          </a:prstGeom>
          <a:noFill/>
          <a:ln>
            <a:noFill/>
          </a:ln>
        </p:spPr>
      </p:pic>
      <p:sp>
        <p:nvSpPr>
          <p:cNvPr id="62" name="Shape 62"/>
          <p:cNvSpPr txBox="1"/>
          <p:nvPr/>
        </p:nvSpPr>
        <p:spPr>
          <a:xfrm>
            <a:off x="5658400" y="4378800"/>
            <a:ext cx="2815200" cy="286200"/>
          </a:xfrm>
          <a:prstGeom prst="rect">
            <a:avLst/>
          </a:prstGeom>
          <a:noFill/>
          <a:ln>
            <a:noFill/>
          </a:ln>
        </p:spPr>
        <p:txBody>
          <a:bodyPr lIns="91425" tIns="91425" rIns="91425" bIns="91425" anchor="t" anchorCtr="0">
            <a:noAutofit/>
          </a:bodyPr>
          <a:lstStyle/>
          <a:p>
            <a:pPr lvl="0">
              <a:spcBef>
                <a:spcPts val="0"/>
              </a:spcBef>
              <a:buNone/>
            </a:pPr>
            <a:r>
              <a:rPr lang="en">
                <a:solidFill>
                  <a:srgbClr val="FFFFFF"/>
                </a:solidFill>
              </a:rPr>
              <a:t>Credit: Peter &amp; Trent Ninos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algn="ctr" rtl="0">
              <a:spcBef>
                <a:spcPts val="0"/>
              </a:spcBef>
              <a:buNone/>
            </a:pPr>
            <a:r>
              <a:rPr lang="en" sz="3000">
                <a:solidFill>
                  <a:srgbClr val="FFFFFF"/>
                </a:solidFill>
              </a:rPr>
              <a:t>Black hole - enormous mass</a:t>
            </a:r>
          </a:p>
        </p:txBody>
      </p:sp>
      <p:sp>
        <p:nvSpPr>
          <p:cNvPr id="68" name="Shape 68"/>
          <p:cNvSpPr txBox="1">
            <a:spLocks noGrp="1"/>
          </p:cNvSpPr>
          <p:nvPr>
            <p:ph type="body" idx="1"/>
          </p:nvPr>
        </p:nvSpPr>
        <p:spPr>
          <a:xfrm>
            <a:off x="311700" y="1076275"/>
            <a:ext cx="6730800" cy="3416400"/>
          </a:xfrm>
          <a:prstGeom prst="rect">
            <a:avLst/>
          </a:prstGeom>
        </p:spPr>
        <p:txBody>
          <a:bodyPr lIns="91425" tIns="91425" rIns="91425" bIns="91425" anchor="t" anchorCtr="0">
            <a:noAutofit/>
          </a:bodyPr>
          <a:lstStyle/>
          <a:p>
            <a:pPr marL="457200" lvl="0" indent="-381000" rtl="0">
              <a:spcBef>
                <a:spcPts val="0"/>
              </a:spcBef>
              <a:buClr>
                <a:srgbClr val="FFFFFF"/>
              </a:buClr>
              <a:buSzPct val="100000"/>
              <a:buChar char="●"/>
            </a:pPr>
            <a:r>
              <a:rPr lang="en" sz="2400">
                <a:solidFill>
                  <a:srgbClr val="FFFFFF"/>
                </a:solidFill>
              </a:rPr>
              <a:t>Mass: 3 to billions of Suns</a:t>
            </a:r>
          </a:p>
          <a:p>
            <a:pPr lvl="0" rtl="0">
              <a:spcBef>
                <a:spcPts val="0"/>
              </a:spcBef>
              <a:buNone/>
            </a:pPr>
            <a:endParaRPr>
              <a:solidFill>
                <a:srgbClr val="FFFFFF"/>
              </a:solidFill>
            </a:endParaRPr>
          </a:p>
          <a:p>
            <a:pPr marL="457200" lvl="0" indent="-228600" rtl="0">
              <a:spcBef>
                <a:spcPts val="0"/>
              </a:spcBef>
              <a:buClr>
                <a:srgbClr val="FFFFFF"/>
              </a:buClr>
              <a:buChar char="●"/>
            </a:pPr>
            <a:endParaRPr>
              <a:solidFill>
                <a:srgbClr val="FFFFFF"/>
              </a:solidFill>
            </a:endParaRPr>
          </a:p>
        </p:txBody>
      </p:sp>
      <p:pic>
        <p:nvPicPr>
          <p:cNvPr id="69" name="Shape 69"/>
          <p:cNvPicPr preferRelativeResize="0"/>
          <p:nvPr/>
        </p:nvPicPr>
        <p:blipFill>
          <a:blip r:embed="rId4">
            <a:alphaModFix/>
          </a:blip>
          <a:stretch>
            <a:fillRect/>
          </a:stretch>
        </p:blipFill>
        <p:spPr>
          <a:xfrm>
            <a:off x="61875" y="1778750"/>
            <a:ext cx="4586324" cy="2748300"/>
          </a:xfrm>
          <a:prstGeom prst="rect">
            <a:avLst/>
          </a:prstGeom>
          <a:noFill/>
          <a:ln>
            <a:noFill/>
          </a:ln>
        </p:spPr>
      </p:pic>
      <p:sp>
        <p:nvSpPr>
          <p:cNvPr id="70" name="Shape 70"/>
          <p:cNvSpPr txBox="1"/>
          <p:nvPr/>
        </p:nvSpPr>
        <p:spPr>
          <a:xfrm>
            <a:off x="7709925" y="4164650"/>
            <a:ext cx="1393500" cy="286200"/>
          </a:xfrm>
          <a:prstGeom prst="rect">
            <a:avLst/>
          </a:prstGeom>
          <a:noFill/>
          <a:ln>
            <a:noFill/>
          </a:ln>
        </p:spPr>
        <p:txBody>
          <a:bodyPr lIns="91425" tIns="91425" rIns="91425" bIns="91425" anchor="t" anchorCtr="0">
            <a:noAutofit/>
          </a:bodyPr>
          <a:lstStyle/>
          <a:p>
            <a:pPr lvl="0" rtl="0">
              <a:spcBef>
                <a:spcPts val="0"/>
              </a:spcBef>
              <a:buNone/>
            </a:pPr>
            <a:r>
              <a:rPr lang="en">
                <a:solidFill>
                  <a:srgbClr val="FFFFFF"/>
                </a:solidFill>
              </a:rPr>
              <a:t>Credit: NASA</a:t>
            </a:r>
          </a:p>
        </p:txBody>
      </p:sp>
      <p:pic>
        <p:nvPicPr>
          <p:cNvPr id="71" name="Shape 71" descr="black hole mass comparison 20 mil sol mass.gif"/>
          <p:cNvPicPr preferRelativeResize="0"/>
          <p:nvPr/>
        </p:nvPicPr>
        <p:blipFill>
          <a:blip r:embed="rId5">
            <a:alphaModFix/>
          </a:blip>
          <a:stretch>
            <a:fillRect/>
          </a:stretch>
        </p:blipFill>
        <p:spPr>
          <a:xfrm>
            <a:off x="4658175" y="1778749"/>
            <a:ext cx="4319100" cy="2748299"/>
          </a:xfrm>
          <a:prstGeom prst="rect">
            <a:avLst/>
          </a:prstGeom>
          <a:noFill/>
          <a:ln>
            <a:noFill/>
          </a:ln>
        </p:spPr>
      </p:pic>
      <p:sp>
        <p:nvSpPr>
          <p:cNvPr id="72" name="Shape 72"/>
          <p:cNvSpPr txBox="1"/>
          <p:nvPr/>
        </p:nvSpPr>
        <p:spPr>
          <a:xfrm>
            <a:off x="3501600" y="4208450"/>
            <a:ext cx="1260000" cy="242400"/>
          </a:xfrm>
          <a:prstGeom prst="rect">
            <a:avLst/>
          </a:prstGeom>
          <a:noFill/>
          <a:ln>
            <a:noFill/>
          </a:ln>
        </p:spPr>
        <p:txBody>
          <a:bodyPr lIns="91425" tIns="91425" rIns="91425" bIns="91425" anchor="t" anchorCtr="0">
            <a:noAutofit/>
          </a:bodyPr>
          <a:lstStyle/>
          <a:p>
            <a:pPr lvl="0" rtl="0">
              <a:spcBef>
                <a:spcPts val="0"/>
              </a:spcBef>
              <a:buNone/>
            </a:pPr>
            <a:r>
              <a:rPr lang="en" sz="1200">
                <a:solidFill>
                  <a:srgbClr val="FFFFFF"/>
                </a:solidFill>
              </a:rPr>
              <a:t>Credit: NASA</a:t>
            </a:r>
          </a:p>
        </p:txBody>
      </p:sp>
      <p:sp>
        <p:nvSpPr>
          <p:cNvPr id="73" name="Shape 73"/>
          <p:cNvSpPr txBox="1"/>
          <p:nvPr/>
        </p:nvSpPr>
        <p:spPr>
          <a:xfrm>
            <a:off x="5615100" y="4695000"/>
            <a:ext cx="3528900" cy="372300"/>
          </a:xfrm>
          <a:prstGeom prst="rect">
            <a:avLst/>
          </a:prstGeom>
          <a:noFill/>
          <a:ln>
            <a:noFill/>
          </a:ln>
        </p:spPr>
        <p:txBody>
          <a:bodyPr lIns="91425" tIns="91425" rIns="91425" bIns="91425" anchor="ctr" anchorCtr="0">
            <a:noAutofit/>
          </a:bodyPr>
          <a:lstStyle/>
          <a:p>
            <a:pPr lvl="0" algn="r" rtl="0">
              <a:lnSpc>
                <a:spcPct val="115000"/>
              </a:lnSpc>
              <a:spcBef>
                <a:spcPts val="0"/>
              </a:spcBef>
              <a:buNone/>
            </a:pPr>
            <a:r>
              <a:rPr lang="en" sz="1200">
                <a:solidFill>
                  <a:srgbClr val="FFFFFF"/>
                </a:solidFill>
                <a:latin typeface="Calibri"/>
                <a:ea typeface="Calibri"/>
                <a:cs typeface="Calibri"/>
                <a:sym typeface="Calibri"/>
              </a:rPr>
              <a:t>Creative Commons</a:t>
            </a:r>
          </a:p>
          <a:p>
            <a:pPr lvl="0" algn="r" rtl="0">
              <a:lnSpc>
                <a:spcPct val="115000"/>
              </a:lnSpc>
              <a:spcBef>
                <a:spcPts val="0"/>
              </a:spcBef>
              <a:buNone/>
            </a:pPr>
            <a:r>
              <a:rPr lang="en" sz="1200">
                <a:solidFill>
                  <a:srgbClr val="FFFFFF"/>
                </a:solidFill>
                <a:latin typeface="Calibri"/>
                <a:ea typeface="Calibri"/>
                <a:cs typeface="Calibri"/>
                <a:sym typeface="Calibri"/>
              </a:rPr>
              <a:t>https://creativecommons.org/licenses/by/3.0/</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
        <p:cNvGrpSpPr/>
        <p:nvPr/>
      </p:nvGrpSpPr>
      <p:grpSpPr>
        <a:xfrm>
          <a:off x="0" y="0"/>
          <a:ext cx="0" cy="0"/>
          <a:chOff x="0" y="0"/>
          <a:chExt cx="0" cy="0"/>
        </a:xfrm>
      </p:grpSpPr>
      <p:pic>
        <p:nvPicPr>
          <p:cNvPr id="78" name="Shape 78" descr="black hole eating intro gif.gif"/>
          <p:cNvPicPr preferRelativeResize="0"/>
          <p:nvPr/>
        </p:nvPicPr>
        <p:blipFill>
          <a:blip r:embed="rId4">
            <a:alphaModFix/>
          </a:blip>
          <a:stretch>
            <a:fillRect/>
          </a:stretch>
        </p:blipFill>
        <p:spPr>
          <a:xfrm>
            <a:off x="4558225" y="1304875"/>
            <a:ext cx="4431225" cy="2830624"/>
          </a:xfrm>
          <a:prstGeom prst="rect">
            <a:avLst/>
          </a:prstGeom>
          <a:noFill/>
          <a:ln>
            <a:noFill/>
          </a:ln>
        </p:spPr>
      </p:pic>
      <p:sp>
        <p:nvSpPr>
          <p:cNvPr id="79" name="Shape 79"/>
          <p:cNvSpPr txBox="1">
            <a:spLocks noGrp="1"/>
          </p:cNvSpPr>
          <p:nvPr>
            <p:ph type="title"/>
          </p:nvPr>
        </p:nvSpPr>
        <p:spPr>
          <a:xfrm>
            <a:off x="311700" y="292625"/>
            <a:ext cx="8520600" cy="572700"/>
          </a:xfrm>
          <a:prstGeom prst="rect">
            <a:avLst/>
          </a:prstGeom>
        </p:spPr>
        <p:txBody>
          <a:bodyPr lIns="91425" tIns="91425" rIns="91425" bIns="91425" anchor="t" anchorCtr="0">
            <a:noAutofit/>
          </a:bodyPr>
          <a:lstStyle/>
          <a:p>
            <a:pPr lvl="0" algn="ctr" rtl="0">
              <a:spcBef>
                <a:spcPts val="0"/>
              </a:spcBef>
              <a:buNone/>
            </a:pPr>
            <a:r>
              <a:rPr lang="en" sz="3000">
                <a:solidFill>
                  <a:srgbClr val="FFFFFF"/>
                </a:solidFill>
              </a:rPr>
              <a:t>What is a black hole?</a:t>
            </a:r>
          </a:p>
        </p:txBody>
      </p:sp>
      <p:sp>
        <p:nvSpPr>
          <p:cNvPr id="80" name="Shape 80"/>
          <p:cNvSpPr txBox="1">
            <a:spLocks noGrp="1"/>
          </p:cNvSpPr>
          <p:nvPr>
            <p:ph type="body" idx="1"/>
          </p:nvPr>
        </p:nvSpPr>
        <p:spPr>
          <a:xfrm>
            <a:off x="311700" y="1381075"/>
            <a:ext cx="8520600" cy="3416400"/>
          </a:xfrm>
          <a:prstGeom prst="rect">
            <a:avLst/>
          </a:prstGeom>
        </p:spPr>
        <p:txBody>
          <a:bodyPr lIns="91425" tIns="91425" rIns="91425" bIns="91425" anchor="t" anchorCtr="0">
            <a:noAutofit/>
          </a:bodyPr>
          <a:lstStyle/>
          <a:p>
            <a:pPr marL="457200" lvl="0" indent="-381000" rtl="0">
              <a:spcBef>
                <a:spcPts val="0"/>
              </a:spcBef>
              <a:buClr>
                <a:srgbClr val="FFFFFF"/>
              </a:buClr>
              <a:buSzPct val="100000"/>
              <a:buChar char="●"/>
            </a:pPr>
            <a:r>
              <a:rPr lang="en" sz="2400">
                <a:solidFill>
                  <a:srgbClr val="FFFFFF"/>
                </a:solidFill>
              </a:rPr>
              <a:t>Powerful gravity</a:t>
            </a:r>
          </a:p>
          <a:p>
            <a:pPr lvl="0" rtl="0">
              <a:spcBef>
                <a:spcPts val="0"/>
              </a:spcBef>
              <a:buNone/>
            </a:pPr>
            <a:endParaRPr sz="2400">
              <a:solidFill>
                <a:srgbClr val="FFFFFF"/>
              </a:solidFill>
            </a:endParaRPr>
          </a:p>
          <a:p>
            <a:pPr marL="457200" lvl="0" indent="-381000">
              <a:spcBef>
                <a:spcPts val="0"/>
              </a:spcBef>
              <a:buClr>
                <a:srgbClr val="FFFFFF"/>
              </a:buClr>
              <a:buSzPct val="100000"/>
              <a:buChar char="●"/>
            </a:pPr>
            <a:r>
              <a:rPr lang="en" sz="2400">
                <a:solidFill>
                  <a:srgbClr val="FFFFFF"/>
                </a:solidFill>
              </a:rPr>
              <a:t>Even light cannot escape</a:t>
            </a:r>
          </a:p>
        </p:txBody>
      </p:sp>
      <p:sp>
        <p:nvSpPr>
          <p:cNvPr id="81" name="Shape 81"/>
          <p:cNvSpPr txBox="1"/>
          <p:nvPr/>
        </p:nvSpPr>
        <p:spPr>
          <a:xfrm>
            <a:off x="7662225" y="3782650"/>
            <a:ext cx="1393500" cy="286200"/>
          </a:xfrm>
          <a:prstGeom prst="rect">
            <a:avLst/>
          </a:prstGeom>
          <a:noFill/>
          <a:ln>
            <a:noFill/>
          </a:ln>
        </p:spPr>
        <p:txBody>
          <a:bodyPr lIns="91425" tIns="91425" rIns="91425" bIns="91425" anchor="t" anchorCtr="0">
            <a:noAutofit/>
          </a:bodyPr>
          <a:lstStyle/>
          <a:p>
            <a:pPr lvl="0" rtl="0">
              <a:spcBef>
                <a:spcPts val="0"/>
              </a:spcBef>
              <a:buNone/>
            </a:pPr>
            <a:r>
              <a:rPr lang="en">
                <a:solidFill>
                  <a:srgbClr val="FFFFFF"/>
                </a:solidFill>
              </a:rPr>
              <a:t>Credit: NASA</a:t>
            </a:r>
          </a:p>
        </p:txBody>
      </p:sp>
      <p:pic>
        <p:nvPicPr>
          <p:cNvPr id="82" name="Shape 82"/>
          <p:cNvPicPr preferRelativeResize="0"/>
          <p:nvPr/>
        </p:nvPicPr>
        <p:blipFill rotWithShape="1">
          <a:blip r:embed="rId5">
            <a:alphaModFix/>
          </a:blip>
          <a:srcRect t="1448" r="1893"/>
          <a:stretch/>
        </p:blipFill>
        <p:spPr>
          <a:xfrm>
            <a:off x="4525100" y="1196649"/>
            <a:ext cx="4616750" cy="29979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311700" y="292625"/>
            <a:ext cx="8520600" cy="572700"/>
          </a:xfrm>
          <a:prstGeom prst="rect">
            <a:avLst/>
          </a:prstGeom>
        </p:spPr>
        <p:txBody>
          <a:bodyPr lIns="91425" tIns="91425" rIns="91425" bIns="91425" anchor="t" anchorCtr="0">
            <a:noAutofit/>
          </a:bodyPr>
          <a:lstStyle/>
          <a:p>
            <a:pPr lvl="0" rtl="0">
              <a:spcBef>
                <a:spcPts val="0"/>
              </a:spcBef>
              <a:buNone/>
            </a:pPr>
            <a:r>
              <a:rPr lang="en" sz="3000">
                <a:solidFill>
                  <a:srgbClr val="FFFFFF"/>
                </a:solidFill>
              </a:rPr>
              <a:t>Do you really know </a:t>
            </a:r>
            <a:r>
              <a:rPr lang="en" sz="3000" b="1">
                <a:solidFill>
                  <a:srgbClr val="FFFFFF"/>
                </a:solidFill>
              </a:rPr>
              <a:t>gravity</a:t>
            </a:r>
            <a:r>
              <a:rPr lang="en" sz="3000">
                <a:solidFill>
                  <a:srgbClr val="FFFFFF"/>
                </a:solidFill>
              </a:rPr>
              <a:t>?</a:t>
            </a:r>
          </a:p>
        </p:txBody>
      </p:sp>
      <p:sp>
        <p:nvSpPr>
          <p:cNvPr id="88" name="Shape 88"/>
          <p:cNvSpPr txBox="1">
            <a:spLocks noGrp="1"/>
          </p:cNvSpPr>
          <p:nvPr>
            <p:ph type="body" idx="1"/>
          </p:nvPr>
        </p:nvSpPr>
        <p:spPr>
          <a:xfrm>
            <a:off x="311700" y="1076275"/>
            <a:ext cx="3686700" cy="3416400"/>
          </a:xfrm>
          <a:prstGeom prst="rect">
            <a:avLst/>
          </a:prstGeom>
        </p:spPr>
        <p:txBody>
          <a:bodyPr lIns="91425" tIns="91425" rIns="91425" bIns="91425" anchor="t" anchorCtr="0">
            <a:noAutofit/>
          </a:bodyPr>
          <a:lstStyle/>
          <a:p>
            <a:pPr marL="457200" lvl="0" indent="-381000" rtl="0">
              <a:spcBef>
                <a:spcPts val="0"/>
              </a:spcBef>
              <a:buClr>
                <a:srgbClr val="FFFFFF"/>
              </a:buClr>
              <a:buSzPct val="100000"/>
              <a:buChar char="●"/>
            </a:pPr>
            <a:r>
              <a:rPr lang="en" sz="2400">
                <a:solidFill>
                  <a:srgbClr val="FFFFFF"/>
                </a:solidFill>
              </a:rPr>
              <a:t>Space </a:t>
            </a:r>
          </a:p>
          <a:p>
            <a:pPr marL="457200" lvl="0" indent="-381000" rtl="0">
              <a:spcBef>
                <a:spcPts val="0"/>
              </a:spcBef>
              <a:buClr>
                <a:srgbClr val="FFFFFF"/>
              </a:buClr>
              <a:buSzPct val="100000"/>
              <a:buChar char="●"/>
            </a:pPr>
            <a:r>
              <a:rPr lang="en" sz="2400">
                <a:solidFill>
                  <a:srgbClr val="FFFFFF"/>
                </a:solidFill>
              </a:rPr>
              <a:t>Mass</a:t>
            </a:r>
          </a:p>
          <a:p>
            <a:pPr marL="457200" lvl="0" indent="-381000" rtl="0">
              <a:spcBef>
                <a:spcPts val="0"/>
              </a:spcBef>
              <a:buClr>
                <a:srgbClr val="FFFFFF"/>
              </a:buClr>
              <a:buSzPct val="100000"/>
              <a:buChar char="●"/>
            </a:pPr>
            <a:r>
              <a:rPr lang="en" sz="2400">
                <a:solidFill>
                  <a:srgbClr val="FFFFFF"/>
                </a:solidFill>
              </a:rPr>
              <a:t>Bending </a:t>
            </a:r>
          </a:p>
          <a:p>
            <a:pPr lvl="0" rtl="0">
              <a:spcBef>
                <a:spcPts val="0"/>
              </a:spcBef>
              <a:buNone/>
            </a:pPr>
            <a:endParaRPr sz="2400">
              <a:solidFill>
                <a:srgbClr val="FFFFFF"/>
              </a:solidFill>
            </a:endParaRPr>
          </a:p>
          <a:p>
            <a:pPr marL="457200" lvl="0" indent="-381000" rtl="0">
              <a:spcBef>
                <a:spcPts val="0"/>
              </a:spcBef>
              <a:buClr>
                <a:srgbClr val="FFFFFF"/>
              </a:buClr>
              <a:buSzPct val="100000"/>
              <a:buChar char="●"/>
            </a:pPr>
            <a:r>
              <a:rPr lang="en" sz="2400">
                <a:solidFill>
                  <a:srgbClr val="FFFFFF"/>
                </a:solidFill>
              </a:rPr>
              <a:t>Newton</a:t>
            </a:r>
          </a:p>
          <a:p>
            <a:pPr marL="457200" lvl="0" indent="-381000" rtl="0">
              <a:spcBef>
                <a:spcPts val="0"/>
              </a:spcBef>
              <a:buClr>
                <a:srgbClr val="FFFFFF"/>
              </a:buClr>
              <a:buSzPct val="100000"/>
              <a:buChar char="●"/>
            </a:pPr>
            <a:r>
              <a:rPr lang="en" sz="2400">
                <a:solidFill>
                  <a:srgbClr val="FFFFFF"/>
                </a:solidFill>
              </a:rPr>
              <a:t>Einstein </a:t>
            </a:r>
          </a:p>
          <a:p>
            <a:pPr lvl="0" rtl="0">
              <a:spcBef>
                <a:spcPts val="0"/>
              </a:spcBef>
              <a:buNone/>
            </a:pPr>
            <a:endParaRPr sz="2400">
              <a:solidFill>
                <a:srgbClr val="FFFFFF"/>
              </a:solidFill>
            </a:endParaRPr>
          </a:p>
        </p:txBody>
      </p:sp>
      <p:pic>
        <p:nvPicPr>
          <p:cNvPr id="89" name="Shape 89"/>
          <p:cNvPicPr preferRelativeResize="0"/>
          <p:nvPr/>
        </p:nvPicPr>
        <p:blipFill>
          <a:blip r:embed="rId3">
            <a:alphaModFix/>
          </a:blip>
          <a:stretch>
            <a:fillRect/>
          </a:stretch>
        </p:blipFill>
        <p:spPr>
          <a:xfrm>
            <a:off x="1986900" y="1093399"/>
            <a:ext cx="4593449" cy="2956700"/>
          </a:xfrm>
          <a:prstGeom prst="rect">
            <a:avLst/>
          </a:prstGeom>
          <a:noFill/>
          <a:ln>
            <a:noFill/>
          </a:ln>
        </p:spPr>
      </p:pic>
      <p:pic>
        <p:nvPicPr>
          <p:cNvPr id="90" name="Shape 90"/>
          <p:cNvPicPr preferRelativeResize="0"/>
          <p:nvPr/>
        </p:nvPicPr>
        <p:blipFill>
          <a:blip r:embed="rId4">
            <a:alphaModFix/>
          </a:blip>
          <a:stretch>
            <a:fillRect/>
          </a:stretch>
        </p:blipFill>
        <p:spPr>
          <a:xfrm>
            <a:off x="6022825" y="1651500"/>
            <a:ext cx="3044975" cy="2047749"/>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238</Words>
  <PresentationFormat>On-screen Show (16:9)</PresentationFormat>
  <Paragraphs>34</Paragraphs>
  <Slides>5</Slides>
  <Notes>5</Notes>
  <HiddenSlides>0</HiddenSlides>
  <MMClips>0</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simple-light-2</vt:lpstr>
      <vt:lpstr>What is a black hole?</vt:lpstr>
      <vt:lpstr>Myth or Fact? </vt:lpstr>
      <vt:lpstr>Black hole - enormous mass</vt:lpstr>
      <vt:lpstr>What is a black hole?</vt:lpstr>
      <vt:lpstr>Do you really know gravity?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a black hole?</dc:title>
  <cp:lastModifiedBy>User</cp:lastModifiedBy>
  <cp:revision>1</cp:revision>
  <dcterms:modified xsi:type="dcterms:W3CDTF">2017-08-02T15:50:19Z</dcterms:modified>
</cp:coreProperties>
</file>