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59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gNDao7m41M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allpapersafari.com/w/NAUQsV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u6hIhW00Fk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2jcVusR54E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30bsSuTAIo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 to Activity sheet: Introduction part and Background information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u="sng" dirty="0">
                <a:hlinkClick r:id="rId3"/>
              </a:rPr>
              <a:t>https://www.youtube.com/watch?v=QgNDao7m41M</a:t>
            </a:r>
            <a:r>
              <a:rPr lang="en" dirty="0"/>
              <a:t> </a:t>
            </a:r>
            <a:r>
              <a:rPr lang="en" dirty="0">
                <a:solidFill>
                  <a:schemeClr val="dk1"/>
                </a:solidFill>
              </a:rPr>
              <a:t>  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rgbClr val="FF0000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Refer to Activity sheet: Background information  and Activity 1 (Gravity).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http://wallpapersafari.com/w/NAUQsV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Refer to Activity sheet: Background information and Activity 2 (step 3).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u="sng">
                <a:hlinkClick r:id="rId3"/>
              </a:rPr>
              <a:t>https://www.youtube.com/watch?v=hu6hIhW00Fk</a:t>
            </a:r>
            <a:r>
              <a:rPr lang="en"/>
              <a:t> </a:t>
            </a:r>
            <a:r>
              <a:rPr lang="en">
                <a:solidFill>
                  <a:schemeClr val="dk1"/>
                </a:solidFill>
              </a:rPr>
              <a:t>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Refer to Activity sheet: Background information and Activity 3 (step 5). Other stars orbit around the black hole (denoted ☆), they never go straight across the area of ☆, only bounce back or orbit around.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https://www.youtube.com/watch?v=A2jcVusR54E</a:t>
            </a:r>
            <a:r>
              <a:rPr lang="en">
                <a:solidFill>
                  <a:schemeClr val="dk1"/>
                </a:solidFill>
              </a:rPr>
              <a:t>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Refer to Activity sheet: Background information and Activity 4 (step 5). As a black hole passes in the foreground of a galaxy, it distorts the image of the galaxy that we observe from the Earth.</a:t>
            </a:r>
          </a:p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https://www.youtube.com/watch?v=y30bsSuTAIo</a:t>
            </a:r>
            <a:r>
              <a:rPr lang="en"/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har char="●"/>
              <a:defRPr/>
            </a:lvl1pPr>
            <a:lvl2pPr lvl="1" algn="ctr">
              <a:spcBef>
                <a:spcPts val="0"/>
              </a:spcBef>
              <a:buChar char="○"/>
              <a:defRPr/>
            </a:lvl2pPr>
            <a:lvl3pPr lvl="2" algn="ctr">
              <a:spcBef>
                <a:spcPts val="0"/>
              </a:spcBef>
              <a:buChar char="■"/>
              <a:defRPr/>
            </a:lvl3pPr>
            <a:lvl4pPr lvl="3" algn="ctr">
              <a:spcBef>
                <a:spcPts val="0"/>
              </a:spcBef>
              <a:buChar char="●"/>
              <a:defRPr/>
            </a:lvl4pPr>
            <a:lvl5pPr lvl="4" algn="ctr">
              <a:spcBef>
                <a:spcPts val="0"/>
              </a:spcBef>
              <a:buChar char="○"/>
              <a:defRPr/>
            </a:lvl5pPr>
            <a:lvl6pPr lvl="5" algn="ctr">
              <a:spcBef>
                <a:spcPts val="0"/>
              </a:spcBef>
              <a:buChar char="■"/>
              <a:defRPr/>
            </a:lvl6pPr>
            <a:lvl7pPr lvl="6" algn="ctr">
              <a:spcBef>
                <a:spcPts val="0"/>
              </a:spcBef>
              <a:buChar char="●"/>
              <a:defRPr/>
            </a:lvl7pPr>
            <a:lvl8pPr lvl="7" algn="ctr">
              <a:spcBef>
                <a:spcPts val="0"/>
              </a:spcBef>
              <a:buChar char="○"/>
              <a:defRPr/>
            </a:lvl8pPr>
            <a:lvl9pPr lvl="8" algn="ctr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/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400"/>
            </a:lvl1pPr>
            <a:lvl2pPr lvl="1">
              <a:spcBef>
                <a:spcPts val="0"/>
              </a:spcBef>
              <a:buSzPct val="100000"/>
              <a:buChar char="○"/>
              <a:defRPr sz="1200"/>
            </a:lvl2pPr>
            <a:lvl3pPr lvl="2">
              <a:spcBef>
                <a:spcPts val="0"/>
              </a:spcBef>
              <a:buSzPct val="100000"/>
              <a:buChar char="■"/>
              <a:defRPr sz="1200"/>
            </a:lvl3pPr>
            <a:lvl4pPr lvl="3">
              <a:spcBef>
                <a:spcPts val="0"/>
              </a:spcBef>
              <a:buSzPct val="100000"/>
              <a:buChar char="●"/>
              <a:defRPr sz="1200"/>
            </a:lvl4pPr>
            <a:lvl5pPr lvl="4">
              <a:spcBef>
                <a:spcPts val="0"/>
              </a:spcBef>
              <a:buSzPct val="100000"/>
              <a:buChar char="○"/>
              <a:defRPr sz="1200"/>
            </a:lvl5pPr>
            <a:lvl6pPr lvl="5">
              <a:spcBef>
                <a:spcPts val="0"/>
              </a:spcBef>
              <a:buSzPct val="100000"/>
              <a:buChar char="■"/>
              <a:defRPr sz="1200"/>
            </a:lvl6pPr>
            <a:lvl7pPr lvl="6">
              <a:spcBef>
                <a:spcPts val="0"/>
              </a:spcBef>
              <a:buSzPct val="100000"/>
              <a:buChar char="●"/>
              <a:defRPr sz="1200"/>
            </a:lvl7pPr>
            <a:lvl8pPr lvl="7">
              <a:spcBef>
                <a:spcPts val="0"/>
              </a:spcBef>
              <a:buSzPct val="100000"/>
              <a:buChar char="○"/>
              <a:defRPr sz="1200"/>
            </a:lvl8pPr>
            <a:lvl9pPr lvl="8">
              <a:spcBef>
                <a:spcPts val="0"/>
              </a:spcBef>
              <a:buSzPct val="1000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400"/>
            </a:lvl1pPr>
            <a:lvl2pPr lvl="1">
              <a:spcBef>
                <a:spcPts val="0"/>
              </a:spcBef>
              <a:buSzPct val="100000"/>
              <a:buChar char="○"/>
              <a:defRPr sz="1200"/>
            </a:lvl2pPr>
            <a:lvl3pPr lvl="2">
              <a:spcBef>
                <a:spcPts val="0"/>
              </a:spcBef>
              <a:buSzPct val="100000"/>
              <a:buChar char="■"/>
              <a:defRPr sz="1200"/>
            </a:lvl3pPr>
            <a:lvl4pPr lvl="3">
              <a:spcBef>
                <a:spcPts val="0"/>
              </a:spcBef>
              <a:buSzPct val="100000"/>
              <a:buChar char="●"/>
              <a:defRPr sz="1200"/>
            </a:lvl4pPr>
            <a:lvl5pPr lvl="4">
              <a:spcBef>
                <a:spcPts val="0"/>
              </a:spcBef>
              <a:buSzPct val="100000"/>
              <a:buChar char="○"/>
              <a:defRPr sz="1200"/>
            </a:lvl5pPr>
            <a:lvl6pPr lvl="5">
              <a:spcBef>
                <a:spcPts val="0"/>
              </a:spcBef>
              <a:buSzPct val="100000"/>
              <a:buChar char="■"/>
              <a:defRPr sz="1200"/>
            </a:lvl6pPr>
            <a:lvl7pPr lvl="6">
              <a:spcBef>
                <a:spcPts val="0"/>
              </a:spcBef>
              <a:buSzPct val="100000"/>
              <a:buChar char="●"/>
              <a:defRPr sz="1200"/>
            </a:lvl7pPr>
            <a:lvl8pPr lvl="7">
              <a:spcBef>
                <a:spcPts val="0"/>
              </a:spcBef>
              <a:buSzPct val="100000"/>
              <a:buChar char="○"/>
              <a:defRPr sz="1200"/>
            </a:lvl8pPr>
            <a:lvl9pPr lvl="8">
              <a:spcBef>
                <a:spcPts val="0"/>
              </a:spcBef>
              <a:buSzPct val="1000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200"/>
            </a:lvl1pPr>
            <a:lvl2pPr lvl="1">
              <a:spcBef>
                <a:spcPts val="0"/>
              </a:spcBef>
              <a:buSzPct val="100000"/>
              <a:buChar char="○"/>
              <a:defRPr sz="1200"/>
            </a:lvl2pPr>
            <a:lvl3pPr lvl="2">
              <a:spcBef>
                <a:spcPts val="0"/>
              </a:spcBef>
              <a:buSzPct val="100000"/>
              <a:buChar char="■"/>
              <a:defRPr sz="1200"/>
            </a:lvl3pPr>
            <a:lvl4pPr lvl="3">
              <a:spcBef>
                <a:spcPts val="0"/>
              </a:spcBef>
              <a:buSzPct val="100000"/>
              <a:buChar char="●"/>
              <a:defRPr sz="1200"/>
            </a:lvl4pPr>
            <a:lvl5pPr lvl="4">
              <a:spcBef>
                <a:spcPts val="0"/>
              </a:spcBef>
              <a:buSzPct val="100000"/>
              <a:buChar char="○"/>
              <a:defRPr sz="1200"/>
            </a:lvl5pPr>
            <a:lvl6pPr lvl="5">
              <a:spcBef>
                <a:spcPts val="0"/>
              </a:spcBef>
              <a:buSzPct val="100000"/>
              <a:buChar char="■"/>
              <a:defRPr sz="1200"/>
            </a:lvl6pPr>
            <a:lvl7pPr lvl="6">
              <a:spcBef>
                <a:spcPts val="0"/>
              </a:spcBef>
              <a:buSzPct val="100000"/>
              <a:buChar char="●"/>
              <a:defRPr sz="1200"/>
            </a:lvl7pPr>
            <a:lvl8pPr lvl="7">
              <a:spcBef>
                <a:spcPts val="0"/>
              </a:spcBef>
              <a:buSzPct val="100000"/>
              <a:buChar char="○"/>
              <a:defRPr sz="1200"/>
            </a:lvl8pPr>
            <a:lvl9pPr lvl="8">
              <a:spcBef>
                <a:spcPts val="0"/>
              </a:spcBef>
              <a:buSzPct val="1000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har char="●"/>
              <a:defRPr/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●"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10493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>
                <a:solidFill>
                  <a:srgbClr val="FFFFFF"/>
                </a:solidFill>
              </a:rPr>
              <a:t>Hunting for a black hole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What is a black hole?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83100" y="13810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●"/>
            </a:pPr>
            <a:r>
              <a:rPr lang="en" sz="2400">
                <a:solidFill>
                  <a:srgbClr val="FFFFFF"/>
                </a:solidFill>
              </a:rPr>
              <a:t>Powerful gravity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●"/>
            </a:pPr>
            <a:r>
              <a:rPr lang="en" sz="2400">
                <a:solidFill>
                  <a:srgbClr val="FFFFFF"/>
                </a:solidFill>
              </a:rPr>
              <a:t>Mass - 3 to billions Suns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●"/>
            </a:pPr>
            <a:r>
              <a:rPr lang="en" sz="2400">
                <a:solidFill>
                  <a:srgbClr val="FFFFFF"/>
                </a:solidFill>
              </a:rPr>
              <a:t>Even light cannot escape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  <a:p>
            <a:pPr marL="457200" lvl="0" indent="-3810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400">
                <a:solidFill>
                  <a:srgbClr val="FFFFFF"/>
                </a:solidFill>
              </a:rPr>
              <a:t>Observation? 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</p:txBody>
      </p:sp>
      <p:pic>
        <p:nvPicPr>
          <p:cNvPr id="62" name="Shape 62" descr="black hole mass comparison 20 mil sol mass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7249" y="1457275"/>
            <a:ext cx="4486825" cy="2997924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 txBox="1"/>
          <p:nvPr/>
        </p:nvSpPr>
        <p:spPr>
          <a:xfrm>
            <a:off x="5615100" y="4009200"/>
            <a:ext cx="3528900" cy="37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Creative Commons</a:t>
            </a:r>
          </a:p>
          <a:p>
            <a:pPr lvl="0" algn="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https://creativecommons.org/licenses/by/3.0/</a:t>
            </a:r>
          </a:p>
        </p:txBody>
      </p:sp>
      <p:pic>
        <p:nvPicPr>
          <p:cNvPr id="64" name="Shape 64"/>
          <p:cNvPicPr preferRelativeResize="0"/>
          <p:nvPr/>
        </p:nvPicPr>
        <p:blipFill rotWithShape="1">
          <a:blip r:embed="rId5">
            <a:alphaModFix/>
          </a:blip>
          <a:srcRect t="1448" r="1893"/>
          <a:stretch/>
        </p:blipFill>
        <p:spPr>
          <a:xfrm>
            <a:off x="4527250" y="1458374"/>
            <a:ext cx="4616750" cy="2997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Do you really know</a:t>
            </a:r>
            <a:r>
              <a:rPr lang="en" sz="3000" b="1">
                <a:solidFill>
                  <a:srgbClr val="FFFFFF"/>
                </a:solidFill>
              </a:rPr>
              <a:t> gravity</a:t>
            </a:r>
            <a:r>
              <a:rPr lang="en" sz="30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311700" y="1076275"/>
            <a:ext cx="36867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400">
                <a:solidFill>
                  <a:srgbClr val="FFFFFF"/>
                </a:solidFill>
              </a:rPr>
              <a:t>Space </a:t>
            </a:r>
          </a:p>
          <a:p>
            <a:pPr marL="457200" lvl="0" indent="-3810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400">
                <a:solidFill>
                  <a:srgbClr val="FFFFFF"/>
                </a:solidFill>
              </a:rPr>
              <a:t>Mass</a:t>
            </a:r>
          </a:p>
          <a:p>
            <a:pPr marL="457200" lvl="0" indent="-3810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400">
                <a:solidFill>
                  <a:srgbClr val="FFFFFF"/>
                </a:solidFill>
              </a:rPr>
              <a:t>Bending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  <a:p>
            <a:pPr marL="457200" lvl="0" indent="-3810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400">
                <a:solidFill>
                  <a:srgbClr val="FFFFFF"/>
                </a:solidFill>
              </a:rPr>
              <a:t>Newton</a:t>
            </a:r>
          </a:p>
          <a:p>
            <a:pPr marL="457200" lvl="0" indent="-3810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400">
                <a:solidFill>
                  <a:srgbClr val="FFFFFF"/>
                </a:solidFill>
              </a:rPr>
              <a:t>Einstein 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</p:txBody>
      </p:sp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0800" y="1170125"/>
            <a:ext cx="4840799" cy="3115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Watching a black hole eat</a:t>
            </a:r>
          </a:p>
        </p:txBody>
      </p:sp>
      <p:pic>
        <p:nvPicPr>
          <p:cNvPr id="77" name="Shape 77" descr="black hole eating intro gif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6400" y="1498050"/>
            <a:ext cx="4431225" cy="283062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 txBox="1"/>
          <p:nvPr/>
        </p:nvSpPr>
        <p:spPr>
          <a:xfrm>
            <a:off x="7662225" y="3935050"/>
            <a:ext cx="1393500" cy="28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Credit: NASA</a:t>
            </a:r>
          </a:p>
        </p:txBody>
      </p:sp>
      <p:pic>
        <p:nvPicPr>
          <p:cNvPr id="79" name="Shape 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3275" y="1498050"/>
            <a:ext cx="4105316" cy="276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What if the black hole isn’t eating? </a:t>
            </a:r>
          </a:p>
        </p:txBody>
      </p:sp>
      <p:pic>
        <p:nvPicPr>
          <p:cNvPr id="85" name="Shape 85" descr="Orbit of stars BH observation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7524" y="1317700"/>
            <a:ext cx="3380075" cy="33800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/>
          <p:nvPr/>
        </p:nvSpPr>
        <p:spPr>
          <a:xfrm>
            <a:off x="2726050" y="4671525"/>
            <a:ext cx="2214900" cy="28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rgbClr val="FFFFFF"/>
                </a:solidFill>
              </a:rPr>
              <a:t>Black hole as 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Watching a black hole bend light</a:t>
            </a:r>
          </a:p>
        </p:txBody>
      </p:sp>
      <p:pic>
        <p:nvPicPr>
          <p:cNvPr id="92" name="Shape 92" descr="gravitational lens BH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8000" y="11308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</Words>
  <PresentationFormat>On-screen Show (16:9)</PresentationFormat>
  <Paragraphs>35</Paragraphs>
  <Slides>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simple-light-2</vt:lpstr>
      <vt:lpstr>Hunting for a black hole</vt:lpstr>
      <vt:lpstr>What is a black hole?</vt:lpstr>
      <vt:lpstr>Do you really know gravity?</vt:lpstr>
      <vt:lpstr>Watching a black hole eat</vt:lpstr>
      <vt:lpstr>What if the black hole isn’t eating? </vt:lpstr>
      <vt:lpstr>Watching a black hole bend light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Hunting for a black hole</dc:title>
  <cp:lastModifiedBy>User</cp:lastModifiedBy>
  <cp:revision>1</cp:revision>
  <dcterms:modified xsi:type="dcterms:W3CDTF">2017-08-02T15:12:37Z</dcterms:modified>
</cp:coreProperties>
</file>