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5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Refer to Activity sheet Part 1- Activity 3 (step 2).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Refer to Activity sheet Part 1, Introduction part (step 2-5).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 to Activity sheet Part 1 - Background information and  Activity 1 (gravity).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http://wallpapersafari.com/w/NAUQsV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 to Activity sheet Part 1- Activity 3 (step 1).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Refer to Activity sheet Part 1- Activity 3 (step 2).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Refer to Activity sheet Part 2 - Activity </a:t>
            </a:r>
            <a:r>
              <a:rPr lang="en" dirty="0" smtClean="0"/>
              <a:t>1 </a:t>
            </a:r>
            <a:r>
              <a:rPr lang="en" dirty="0"/>
              <a:t>(step </a:t>
            </a:r>
            <a:r>
              <a:rPr lang="en" dirty="0" smtClean="0"/>
              <a:t>3-6).</a:t>
            </a:r>
            <a:endParaRPr lang="e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Refer to Activity sheet Part 2 - Activity 2 (step 4), image of gravitational lensing. Then, at activity 3 (step 4), click to change image.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har char="●"/>
              <a:defRPr/>
            </a:lvl1pPr>
            <a:lvl2pPr lvl="1" algn="ctr">
              <a:spcBef>
                <a:spcPts val="0"/>
              </a:spcBef>
              <a:buChar char="○"/>
              <a:defRPr/>
            </a:lvl2pPr>
            <a:lvl3pPr lvl="2" algn="ctr">
              <a:spcBef>
                <a:spcPts val="0"/>
              </a:spcBef>
              <a:buChar char="■"/>
              <a:defRPr/>
            </a:lvl3pPr>
            <a:lvl4pPr lvl="3" algn="ctr">
              <a:spcBef>
                <a:spcPts val="0"/>
              </a:spcBef>
              <a:buChar char="●"/>
              <a:defRPr/>
            </a:lvl4pPr>
            <a:lvl5pPr lvl="4" algn="ctr">
              <a:spcBef>
                <a:spcPts val="0"/>
              </a:spcBef>
              <a:buChar char="○"/>
              <a:defRPr/>
            </a:lvl5pPr>
            <a:lvl6pPr lvl="5" algn="ctr">
              <a:spcBef>
                <a:spcPts val="0"/>
              </a:spcBef>
              <a:buChar char="■"/>
              <a:defRPr/>
            </a:lvl6pPr>
            <a:lvl7pPr lvl="6" algn="ctr">
              <a:spcBef>
                <a:spcPts val="0"/>
              </a:spcBef>
              <a:buChar char="●"/>
              <a:defRPr/>
            </a:lvl7pPr>
            <a:lvl8pPr lvl="7" algn="ctr">
              <a:spcBef>
                <a:spcPts val="0"/>
              </a:spcBef>
              <a:buChar char="○"/>
              <a:defRPr/>
            </a:lvl8pPr>
            <a:lvl9pPr lvl="8" algn="ctr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2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17jymDn0W6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invisibles of the Universe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Dark matter &amp; Dark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 smtClean="0">
                <a:solidFill>
                  <a:srgbClr val="FFFFFF"/>
                </a:solidFill>
              </a:rPr>
              <a:t>What is known in our Universe?</a:t>
            </a:r>
            <a:endParaRPr lang="en" sz="3000" b="1" dirty="0">
              <a:solidFill>
                <a:srgbClr val="FFFFFF"/>
              </a:solidFill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610724" y="1278725"/>
            <a:ext cx="7999875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</a:pPr>
            <a:r>
              <a:rPr lang="en-US" sz="2400" u="sng" dirty="0" smtClean="0">
                <a:solidFill>
                  <a:schemeClr val="bg1"/>
                </a:solidFill>
                <a:hlinkClick r:id="rId4"/>
              </a:rPr>
              <a:t>https://www.youtube.com/watch?v=17jymDn0W6U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endParaRPr lang="en"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known universe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855400" y="1171550"/>
            <a:ext cx="5976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FFFFFF"/>
                </a:solidFill>
              </a:rPr>
              <a:t>•</a:t>
            </a:r>
            <a:r>
              <a:rPr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Stars, planets</a:t>
            </a:r>
          </a:p>
          <a:p>
            <a:pPr lvl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FFFFFF"/>
                </a:solidFill>
              </a:rPr>
              <a:t>•</a:t>
            </a:r>
            <a:r>
              <a:rPr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Galaxy</a:t>
            </a:r>
          </a:p>
          <a:p>
            <a:pPr lvl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FFFFFF"/>
                </a:solidFill>
              </a:rPr>
              <a:t>•</a:t>
            </a:r>
            <a:r>
              <a:rPr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Galaxy clusters</a:t>
            </a:r>
          </a:p>
          <a:p>
            <a:pPr lvl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FFFFFF"/>
                </a:solidFill>
              </a:rPr>
              <a:t>•</a:t>
            </a:r>
          </a:p>
          <a:p>
            <a:pPr lvl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FFFFFF"/>
                </a:solidFill>
              </a:rPr>
              <a:t>•</a:t>
            </a:r>
            <a:r>
              <a:rPr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Is there invisible matter? </a:t>
            </a:r>
          </a:p>
          <a:p>
            <a:pPr lvl="0">
              <a:spcBef>
                <a:spcPts val="0"/>
              </a:spcBef>
              <a:buNone/>
            </a:pP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Do you really know </a:t>
            </a:r>
            <a:r>
              <a:rPr lang="en" sz="3000" b="1">
                <a:solidFill>
                  <a:srgbClr val="FFFFFF"/>
                </a:solidFill>
              </a:rPr>
              <a:t>gravity</a:t>
            </a:r>
            <a:r>
              <a:rPr lang="en" sz="300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3345900" cy="3019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000" dirty="0">
                <a:solidFill>
                  <a:srgbClr val="FFFFFF"/>
                </a:solidFill>
              </a:rPr>
              <a:t>Universal glue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000" dirty="0">
                <a:solidFill>
                  <a:srgbClr val="FFFFFF"/>
                </a:solidFill>
              </a:rPr>
              <a:t>Space 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000" dirty="0">
                <a:solidFill>
                  <a:srgbClr val="FFFFFF"/>
                </a:solidFill>
              </a:rPr>
              <a:t>Mass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000" dirty="0">
                <a:solidFill>
                  <a:srgbClr val="FFFFFF"/>
                </a:solidFill>
              </a:rPr>
              <a:t>Bending </a:t>
            </a: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000" dirty="0">
                <a:solidFill>
                  <a:srgbClr val="FFFFFF"/>
                </a:solidFill>
              </a:rPr>
              <a:t>Newton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000" dirty="0">
                <a:solidFill>
                  <a:srgbClr val="FFFFFF"/>
                </a:solidFill>
              </a:rPr>
              <a:t>Einstein</a:t>
            </a: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FFFFFF"/>
              </a:solidFill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800" y="1170125"/>
            <a:ext cx="4840799" cy="3115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What is the Universe mainly made of? 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800" y="1188775"/>
            <a:ext cx="7062770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rgbClr val="FFFFFF"/>
                </a:solidFill>
              </a:rPr>
              <a:t>Dark Energy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610725" y="12787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•</a:t>
            </a: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Invisible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•</a:t>
            </a: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Opposite of gravity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•</a:t>
            </a: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Only theories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475" y="1934825"/>
            <a:ext cx="4349536" cy="320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 smtClean="0">
                <a:solidFill>
                  <a:srgbClr val="FFFFFF"/>
                </a:solidFill>
              </a:rPr>
              <a:t>Finding more proof of Dark </a:t>
            </a:r>
            <a:r>
              <a:rPr lang="en" sz="3000" b="1" dirty="0">
                <a:solidFill>
                  <a:srgbClr val="FFFFFF"/>
                </a:solidFill>
              </a:rPr>
              <a:t>Matter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11700" y="1259625"/>
            <a:ext cx="61932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endParaRPr lang="en"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MilkyWayGalax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057400"/>
            <a:ext cx="4267200" cy="3086100"/>
          </a:xfrm>
          <a:prstGeom prst="rect">
            <a:avLst/>
          </a:prstGeom>
        </p:spPr>
      </p:pic>
      <p:pic>
        <p:nvPicPr>
          <p:cNvPr id="9" name="Picture 8" descr="Solar-Syst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038350"/>
            <a:ext cx="4606315" cy="3105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165735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Solar system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65735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Galaxy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rgbClr val="FFFFFF"/>
                </a:solidFill>
              </a:rPr>
              <a:t>Dark Matter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11700" y="1259625"/>
            <a:ext cx="61932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 dirty="0">
                <a:solidFill>
                  <a:srgbClr val="FFFFFF"/>
                </a:solidFill>
              </a:rPr>
              <a:t>•</a:t>
            </a: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Invisible mass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 dirty="0">
                <a:solidFill>
                  <a:srgbClr val="FFFFFF"/>
                </a:solidFill>
              </a:rPr>
              <a:t>•</a:t>
            </a: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Gravity for universe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 dirty="0">
                <a:solidFill>
                  <a:srgbClr val="FFFFFF"/>
                </a:solidFill>
              </a:rPr>
              <a:t>•</a:t>
            </a: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Only theories of what it is</a:t>
            </a:r>
          </a:p>
        </p:txBody>
      </p:sp>
      <p:pic>
        <p:nvPicPr>
          <p:cNvPr id="95" name="Shape 95" descr="Gravitational lensing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775" y="1335825"/>
            <a:ext cx="4016475" cy="33707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6369550" y="4378800"/>
            <a:ext cx="2652900" cy="2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</a:rPr>
              <a:t>Credit: </a:t>
            </a:r>
            <a:r>
              <a:rPr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NASA &amp; ESA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0375" y="1388075"/>
            <a:ext cx="4016475" cy="32982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7672449" y="4381558"/>
            <a:ext cx="14244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</a:rPr>
              <a:t>Credit: </a:t>
            </a:r>
            <a:r>
              <a:rPr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Nick Veasay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217</Words>
  <PresentationFormat>On-screen Show (16:9)</PresentationFormat>
  <Paragraphs>45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simple-light-2</vt:lpstr>
      <vt:lpstr>The invisibles of the Universe</vt:lpstr>
      <vt:lpstr>What is known in our Universe?</vt:lpstr>
      <vt:lpstr>The known universe</vt:lpstr>
      <vt:lpstr>Do you really know gravity?</vt:lpstr>
      <vt:lpstr>What is the Universe mainly made of?  </vt:lpstr>
      <vt:lpstr>Dark Energy</vt:lpstr>
      <vt:lpstr>Finding more proof of Dark Matter</vt:lpstr>
      <vt:lpstr>Dark Matter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invisibles of the Universe</dc:title>
  <cp:lastModifiedBy>User</cp:lastModifiedBy>
  <cp:revision>2</cp:revision>
  <dcterms:modified xsi:type="dcterms:W3CDTF">2017-08-02T13:20:42Z</dcterms:modified>
</cp:coreProperties>
</file>