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5" r:id="rId2"/>
    <p:sldId id="276" r:id="rId3"/>
    <p:sldId id="289" r:id="rId4"/>
    <p:sldId id="283" r:id="rId5"/>
    <p:sldId id="284" r:id="rId6"/>
    <p:sldId id="310" r:id="rId7"/>
    <p:sldId id="286" r:id="rId8"/>
    <p:sldId id="288" r:id="rId9"/>
    <p:sldId id="296" r:id="rId10"/>
    <p:sldId id="295" r:id="rId11"/>
    <p:sldId id="268" r:id="rId12"/>
    <p:sldId id="274" r:id="rId13"/>
    <p:sldId id="297" r:id="rId14"/>
    <p:sldId id="305" r:id="rId15"/>
    <p:sldId id="290" r:id="rId16"/>
    <p:sldId id="308" r:id="rId17"/>
    <p:sldId id="309" r:id="rId18"/>
    <p:sldId id="280" r:id="rId19"/>
    <p:sldId id="279" r:id="rId20"/>
    <p:sldId id="281" r:id="rId21"/>
    <p:sldId id="282" r:id="rId22"/>
    <p:sldId id="291" r:id="rId23"/>
    <p:sldId id="311" r:id="rId24"/>
    <p:sldId id="298" r:id="rId25"/>
    <p:sldId id="307" r:id="rId26"/>
    <p:sldId id="300" r:id="rId27"/>
    <p:sldId id="299" r:id="rId28"/>
    <p:sldId id="301" r:id="rId29"/>
    <p:sldId id="302" r:id="rId30"/>
    <p:sldId id="30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339933"/>
    <a:srgbClr val="FF9966"/>
    <a:srgbClr val="FF99FF"/>
    <a:srgbClr val="FF66FF"/>
    <a:srgbClr val="00FFFF"/>
    <a:srgbClr val="FFFFFF"/>
    <a:srgbClr val="7030A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1F8E7-9015-4CB6-A5AF-A3DF930EAF8C}" type="datetimeFigureOut">
              <a:rPr lang="en-GB" smtClean="0"/>
              <a:pPr/>
              <a:t>16/10/2014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5A6B1-A212-4148-859A-1A2D72A56E1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40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5A6B1-A212-4148-859A-1A2D72A56E12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ttp://apod.nasa.gov/apod/image/0407/cygnus_cannistra_big.jpg"/>
          <p:cNvPicPr>
            <a:picLocks noChangeAspect="1" noChangeArrowheads="1"/>
          </p:cNvPicPr>
          <p:nvPr userDrawn="1"/>
        </p:nvPicPr>
        <p:blipFill>
          <a:blip r:embed="rId13" cstate="screen">
            <a:lum brigh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2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VfhztmK9zI" TargetMode="External"/><Relationship Id="rId4" Type="http://schemas.openxmlformats.org/officeDocument/2006/relationships/hyperlink" Target="http://youtu.be/ZVfhztmK9z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pacetime_curvature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stronomical_Transit.gif" TargetMode="External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HtvDA0W34I" TargetMode="External"/><Relationship Id="rId4" Type="http://schemas.openxmlformats.org/officeDocument/2006/relationships/hyperlink" Target="http://youtu.be/FHtvDA0W34I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http://apod.nasa.gov/apod/image/0407/cygnus_cannistra_bi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JBO_4COL_cropped_300"/>
          <p:cNvPicPr>
            <a:picLocks noChangeAspect="1" noChangeArrowheads="1"/>
          </p:cNvPicPr>
          <p:nvPr/>
        </p:nvPicPr>
        <p:blipFill>
          <a:blip r:embed="rId3" cstate="screen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3803650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1447800"/>
            <a:ext cx="9144000" cy="13176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Gravity</a:t>
            </a:r>
            <a:r>
              <a:rPr lang="en-GB" sz="4000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/>
            </a:r>
            <a:br>
              <a:rPr lang="en-GB" sz="4000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</a:br>
            <a:r>
              <a:rPr lang="en-GB" sz="40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Big Science: Big Telescopes</a:t>
            </a:r>
            <a:endParaRPr lang="en-GB" sz="40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6096000"/>
            <a:ext cx="9144000" cy="62217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200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Jodrell Bank Discovery Centre</a:t>
            </a:r>
          </a:p>
        </p:txBody>
      </p:sp>
      <p:pic>
        <p:nvPicPr>
          <p:cNvPr id="9" name="Picture 8" descr="https://indico.cern.ch/conferenceDisplay.py/getPic?picId=5&amp;confId=232878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52400"/>
            <a:ext cx="3352800" cy="9906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381000"/>
          </a:xfrm>
        </p:spPr>
        <p:txBody>
          <a:bodyPr>
            <a:normAutofit lnSpcReduction="10000"/>
          </a:bodyPr>
          <a:lstStyle/>
          <a:p>
            <a:pPr marL="514350" indent="-514350" algn="ctr">
              <a:buNone/>
            </a:pP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Part 1: Gravity on Earth		</a:t>
            </a:r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The strength of Earth’s gravity</a:t>
            </a:r>
            <a:endParaRPr lang="en-GB" sz="18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7057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solidFill>
                  <a:schemeClr val="bg1"/>
                </a:solidFill>
              </a:rPr>
              <a:t>Objective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Calculate the strength of gravity on the Earth’s surface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5183" y="685800"/>
            <a:ext cx="3913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Practical Investigation</a:t>
            </a:r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724864"/>
            <a:ext cx="8534400" cy="3371136"/>
          </a:xfrm>
          <a:prstGeom prst="roundRect">
            <a:avLst/>
          </a:prstGeom>
          <a:solidFill>
            <a:srgbClr val="7030A0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 smtClean="0">
                <a:solidFill>
                  <a:srgbClr val="00FFFF"/>
                </a:solidFill>
              </a:rPr>
              <a:t> What was the overall class result?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>
                <a:solidFill>
                  <a:srgbClr val="00FFFF"/>
                </a:solidFill>
              </a:rPr>
              <a:t> Did the different groups agree? </a:t>
            </a:r>
            <a:r>
              <a:rPr lang="en-GB" sz="2400" dirty="0" smtClean="0">
                <a:solidFill>
                  <a:srgbClr val="00FFFF"/>
                </a:solidFill>
              </a:rPr>
              <a:t>(if not, why not?)</a:t>
            </a:r>
            <a:endParaRPr lang="en-GB" sz="3200" dirty="0" smtClean="0">
              <a:solidFill>
                <a:srgbClr val="00FF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>
                <a:solidFill>
                  <a:srgbClr val="00FFFF"/>
                </a:solidFill>
              </a:rPr>
              <a:t> Does the class result agree with the scientific community: 10 N/Kg? </a:t>
            </a:r>
            <a:r>
              <a:rPr lang="en-GB" sz="2400" dirty="0" smtClean="0">
                <a:solidFill>
                  <a:srgbClr val="00FFFF"/>
                </a:solidFill>
              </a:rPr>
              <a:t>(if not, why not?)</a:t>
            </a:r>
            <a:endParaRPr lang="en-GB" sz="3200" dirty="0" smtClean="0">
              <a:solidFill>
                <a:srgbClr val="00FF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>
                <a:solidFill>
                  <a:srgbClr val="00FFFF"/>
                </a:solidFill>
              </a:rPr>
              <a:t> Are there any other conclusions that can be drawn?</a:t>
            </a:r>
            <a:endParaRPr lang="en-GB" sz="3200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www.urbanrealm.com/blogs/media/blogs/pauls/tumblr_l7xz66KN2Y1qa3tuvo1_500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28027">
            <a:off x="5958226" y="793229"/>
            <a:ext cx="2120538" cy="31853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76549" y="166926"/>
            <a:ext cx="5590902" cy="510778"/>
          </a:xfrm>
          <a:prstGeom prst="roundRect">
            <a:avLst/>
          </a:prstGeom>
          <a:solidFill>
            <a:srgbClr val="0000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GB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object will have the largest weight?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057400" y="3124201"/>
            <a:ext cx="1066800" cy="213360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wn Arrow 7"/>
          <p:cNvSpPr/>
          <p:nvPr/>
        </p:nvSpPr>
        <p:spPr>
          <a:xfrm>
            <a:off x="6858000" y="3048001"/>
            <a:ext cx="381000" cy="114300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410" name="Picture 2" descr="http://upload.wikimedia.org/wikipedia/commons/thumb/8/84/Claw-hammer.jpg/1024px-Claw-hammer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01164">
            <a:off x="91215" y="1304197"/>
            <a:ext cx="5119791" cy="231990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343400" y="4975622"/>
            <a:ext cx="4371702" cy="510778"/>
          </a:xfrm>
          <a:prstGeom prst="roundRect">
            <a:avLst/>
          </a:prstGeom>
          <a:solidFill>
            <a:srgbClr val="0000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GB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will hit the ground first?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81000" y="76200"/>
            <a:ext cx="8382000" cy="715089"/>
          </a:xfrm>
          <a:prstGeom prst="round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In 1971, during the Apollo 15 mission on the Moon, Commander David Scott dropped a </a:t>
            </a:r>
            <a:r>
              <a:rPr lang="en-GB" b="1" u="sng" dirty="0" smtClean="0"/>
              <a:t>1.3 kilogram</a:t>
            </a:r>
            <a:r>
              <a:rPr lang="en-GB" b="1" dirty="0" smtClean="0"/>
              <a:t> hammer and a </a:t>
            </a:r>
            <a:r>
              <a:rPr lang="en-GB" b="1" u="sng" dirty="0" smtClean="0"/>
              <a:t>3 gram</a:t>
            </a:r>
            <a:r>
              <a:rPr lang="en-GB" b="1" dirty="0" smtClean="0"/>
              <a:t> feather from the same height.</a:t>
            </a:r>
          </a:p>
        </p:txBody>
      </p:sp>
      <p:pic>
        <p:nvPicPr>
          <p:cNvPr id="4" name="ZVfhztmK9zI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066800"/>
            <a:ext cx="9144000" cy="5143500"/>
          </a:xfrm>
          <a:prstGeom prst="rect">
            <a:avLst/>
          </a:prstGeom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34206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chemeClr val="bg1"/>
                </a:solidFill>
              </a:rPr>
              <a:t>You must be connected to the internet for this video to play. If it is still not playing, click the link below or copy &amp; paste the address into your web browser: </a:t>
            </a:r>
            <a:r>
              <a:rPr lang="en-GB" altLang="en-US" sz="1400" dirty="0">
                <a:solidFill>
                  <a:schemeClr val="bg1"/>
                </a:solidFill>
                <a:hlinkClick r:id="rId4"/>
              </a:rPr>
              <a:t>http://</a:t>
            </a:r>
            <a:r>
              <a:rPr lang="en-GB" altLang="en-US" sz="1400" dirty="0" smtClean="0">
                <a:solidFill>
                  <a:schemeClr val="bg1"/>
                </a:solidFill>
                <a:hlinkClick r:id="rId4"/>
              </a:rPr>
              <a:t>youtu.be/ZVfhztmK9zI</a:t>
            </a:r>
            <a:endParaRPr lang="en-GB" alt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nssdc.gsfc.nasa.gov/planetary/image/as15_hfd_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682" y="1828800"/>
            <a:ext cx="4639918" cy="3566547"/>
          </a:xfrm>
          <a:prstGeom prst="roundRect">
            <a:avLst/>
          </a:prstGeom>
          <a:noFill/>
        </p:spPr>
      </p:pic>
      <p:pic>
        <p:nvPicPr>
          <p:cNvPr id="9" name="Picture 2" descr="http://upload.wikimedia.org/wikipedia/commons/thumb/8/84/Claw-hammer.jpg/1024px-Claw-hammer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84351">
            <a:off x="4153414" y="2809388"/>
            <a:ext cx="5119791" cy="23199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0990" y="5334000"/>
            <a:ext cx="1124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Image: NASA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8300" y="528399"/>
            <a:ext cx="5867400" cy="919401"/>
          </a:xfrm>
          <a:prstGeom prst="roundRect">
            <a:avLst/>
          </a:prstGeom>
          <a:solidFill>
            <a:srgbClr val="0000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GB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why don’t hammers and feathers hit the ground at the same time on </a:t>
            </a:r>
            <a:r>
              <a:rPr lang="en-GB" sz="24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</a:t>
            </a:r>
            <a:r>
              <a:rPr lang="en-GB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http://www.urbanrealm.com/blogs/media/blogs/pauls/tumblr_l7xz66KN2Y1qa3tuvo1_500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28027">
            <a:off x="6170636" y="1860027"/>
            <a:ext cx="2120538" cy="318535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553200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None/>
            </a:pPr>
            <a:r>
              <a:rPr lang="en-GB" sz="2800" b="1" u="sng" dirty="0" smtClean="0">
                <a:solidFill>
                  <a:schemeClr val="bg1"/>
                </a:solidFill>
              </a:rPr>
              <a:t>Review of Part 1: Gravity on Earth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solidFill>
                  <a:schemeClr val="bg1"/>
                </a:solidFill>
              </a:rPr>
              <a:t>What is </a:t>
            </a:r>
            <a:r>
              <a:rPr lang="en-GB" sz="2400" b="1" dirty="0" smtClean="0">
                <a:solidFill>
                  <a:schemeClr val="bg1"/>
                </a:solidFill>
              </a:rPr>
              <a:t>mass</a:t>
            </a:r>
            <a:r>
              <a:rPr lang="en-GB" sz="2400" dirty="0" smtClean="0">
                <a:solidFill>
                  <a:schemeClr val="bg1"/>
                </a:solidFill>
              </a:rPr>
              <a:t> and what units is it measured in?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solidFill>
                  <a:schemeClr val="bg1"/>
                </a:solidFill>
              </a:rPr>
              <a:t>What is </a:t>
            </a:r>
            <a:r>
              <a:rPr lang="en-GB" sz="2400" b="1" dirty="0" smtClean="0">
                <a:solidFill>
                  <a:schemeClr val="bg1"/>
                </a:solidFill>
              </a:rPr>
              <a:t>weight</a:t>
            </a:r>
            <a:r>
              <a:rPr lang="en-GB" sz="2400" dirty="0" smtClean="0">
                <a:solidFill>
                  <a:schemeClr val="bg1"/>
                </a:solidFill>
              </a:rPr>
              <a:t> and what units is it measured in?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solidFill>
                  <a:schemeClr val="bg1"/>
                </a:solidFill>
              </a:rPr>
              <a:t>Write down the </a:t>
            </a:r>
            <a:r>
              <a:rPr lang="en-GB" sz="2400" b="1" dirty="0" smtClean="0">
                <a:solidFill>
                  <a:schemeClr val="bg1"/>
                </a:solidFill>
              </a:rPr>
              <a:t>equation</a:t>
            </a:r>
            <a:r>
              <a:rPr lang="en-GB" sz="2400" dirty="0" smtClean="0">
                <a:solidFill>
                  <a:schemeClr val="bg1"/>
                </a:solidFill>
              </a:rPr>
              <a:t> that relates mass and weight.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GB" sz="2400" dirty="0" smtClean="0">
                <a:solidFill>
                  <a:schemeClr val="bg1"/>
                </a:solidFill>
              </a:rPr>
              <a:t>What is an </a:t>
            </a:r>
            <a:r>
              <a:rPr lang="en-GB" sz="2400" b="1" dirty="0" smtClean="0">
                <a:solidFill>
                  <a:schemeClr val="bg1"/>
                </a:solidFill>
              </a:rPr>
              <a:t>anomalous result </a:t>
            </a:r>
            <a:r>
              <a:rPr lang="en-GB" sz="2400" dirty="0" smtClean="0">
                <a:solidFill>
                  <a:schemeClr val="bg1"/>
                </a:solidFill>
              </a:rPr>
              <a:t>and why should you ignore it?</a:t>
            </a:r>
          </a:p>
          <a:p>
            <a:pPr marL="514350" indent="-514350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	In questions 5 and 6 there are two objects. Imagine both objects are dropped at the same time and from the same height. Now answer the following for questions 5 and 6:</a:t>
            </a:r>
          </a:p>
          <a:p>
            <a:pPr marL="1771650" lvl="3" indent="-514350">
              <a:buFont typeface="+mj-lt"/>
              <a:buAutoNum type="alphaLcParenR"/>
            </a:pPr>
            <a:r>
              <a:rPr lang="en-GB" sz="2400" dirty="0" smtClean="0">
                <a:solidFill>
                  <a:schemeClr val="bg1"/>
                </a:solidFill>
              </a:rPr>
              <a:t>Which object would land first on the Earth?</a:t>
            </a:r>
          </a:p>
          <a:p>
            <a:pPr marL="1771650" lvl="3" indent="-514350">
              <a:buFont typeface="+mj-lt"/>
              <a:buAutoNum type="alphaLcParenR"/>
            </a:pPr>
            <a:r>
              <a:rPr lang="en-GB" sz="2400" dirty="0" smtClean="0">
                <a:solidFill>
                  <a:schemeClr val="bg1"/>
                </a:solidFill>
              </a:rPr>
              <a:t>Which object would land first on the Moon?</a:t>
            </a:r>
          </a:p>
          <a:p>
            <a:pPr marL="1771650" lvl="3" indent="-514350">
              <a:spcAft>
                <a:spcPts val="1200"/>
              </a:spcAft>
              <a:buFont typeface="+mj-lt"/>
              <a:buAutoNum type="alphaLcParenR"/>
            </a:pPr>
            <a:r>
              <a:rPr lang="en-GB" sz="2400" dirty="0" smtClean="0">
                <a:solidFill>
                  <a:schemeClr val="bg1"/>
                </a:solidFill>
              </a:rPr>
              <a:t>Which object weighs more?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GB" sz="2400" dirty="0" smtClean="0">
                <a:solidFill>
                  <a:schemeClr val="bg1"/>
                </a:solidFill>
              </a:rPr>
              <a:t>A bowling ball and a leaf.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GB" sz="2400" dirty="0" smtClean="0">
                <a:solidFill>
                  <a:schemeClr val="bg1"/>
                </a:solidFill>
              </a:rPr>
              <a:t>A piece of paper scrunched up into a ball and an identical, but flat piece of paper.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743200"/>
            <a:ext cx="7620000" cy="2590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upload.wikimedia.org/wikipedia/commons/6/62/Starsinthesky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5626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6019800" cy="13716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GB" sz="4000" b="1" dirty="0" smtClean="0">
                <a:solidFill>
                  <a:schemeClr val="bg1"/>
                </a:solidFill>
                <a:latin typeface="Calibri" pitchFamily="34" charset="0"/>
              </a:rPr>
              <a:t>Part 2: Big Telescopes</a:t>
            </a:r>
          </a:p>
          <a:p>
            <a:pPr marL="914400" lvl="1" indent="-514350"/>
            <a:r>
              <a:rPr lang="en-GB" sz="3200" dirty="0" smtClean="0">
                <a:solidFill>
                  <a:schemeClr val="bg1"/>
                </a:solidFill>
                <a:latin typeface="Calibri" pitchFamily="34" charset="0"/>
              </a:rPr>
              <a:t>How do we see space?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562600" y="762000"/>
            <a:ext cx="3505200" cy="1328023"/>
          </a:xfrm>
          <a:prstGeom prst="round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In order for astronomers to study gravity in space, they need to make observations of planets and stars with telescopes.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79625" y="6550223"/>
            <a:ext cx="1464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Image: NASA/ESA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" y="6172200"/>
            <a:ext cx="3962400" cy="408623"/>
          </a:xfrm>
          <a:prstGeom prst="round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But why do they need to study gravity?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7/75/Ssc2003-06c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1463960"/>
            <a:ext cx="5181600" cy="393008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381000"/>
          </a:xfrm>
        </p:spPr>
        <p:txBody>
          <a:bodyPr>
            <a:normAutofit lnSpcReduction="10000"/>
          </a:bodyPr>
          <a:lstStyle/>
          <a:p>
            <a:pPr marL="514350" indent="-514350" algn="ctr">
              <a:buNone/>
            </a:pP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Part 2: Big Telescopes 		</a:t>
            </a:r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How do we see space?</a:t>
            </a:r>
            <a:endParaRPr lang="en-GB" sz="18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09600"/>
            <a:ext cx="4953000" cy="578882"/>
          </a:xfrm>
          <a:prstGeom prst="roundRect">
            <a:avLst/>
          </a:prstGeom>
          <a:solidFill>
            <a:schemeClr val="accent4">
              <a:lumMod val="75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FF00"/>
                </a:solidFill>
              </a:rPr>
              <a:t>There’s still a lot we don’t know!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15000"/>
            <a:ext cx="9144000" cy="578882"/>
          </a:xfrm>
          <a:prstGeom prst="roundRect">
            <a:avLst/>
          </a:prstGeom>
          <a:solidFill>
            <a:schemeClr val="accent4">
              <a:lumMod val="75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FF00"/>
                </a:solidFill>
              </a:rPr>
              <a:t>To answer all these and more: astronomers need </a:t>
            </a:r>
            <a:r>
              <a:rPr lang="en-GB" sz="2800" b="1" dirty="0" smtClean="0">
                <a:solidFill>
                  <a:srgbClr val="FFFF00"/>
                </a:solidFill>
              </a:rPr>
              <a:t>telescopes!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499313">
            <a:off x="604688" y="1444144"/>
            <a:ext cx="3854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FFFF"/>
                </a:solidFill>
              </a:rPr>
              <a:t>How did gravity pull matter together to create the first stars, planets and galaxies?</a:t>
            </a:r>
            <a:endParaRPr lang="en-GB" sz="2400" b="1" dirty="0">
              <a:solidFill>
                <a:srgbClr val="00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782029">
            <a:off x="402603" y="3015322"/>
            <a:ext cx="3099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FF00"/>
                </a:solidFill>
              </a:rPr>
              <a:t>What can the pull of gravity tell us about Dark Matter?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314604">
            <a:off x="801301" y="4610523"/>
            <a:ext cx="3854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99FF"/>
                </a:solidFill>
              </a:rPr>
              <a:t>Is our current understanding of gravity correct?</a:t>
            </a:r>
            <a:endParaRPr lang="en-GB" sz="2400" b="1" dirty="0">
              <a:solidFill>
                <a:srgbClr val="FF99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1221984">
            <a:off x="5235727" y="4094045"/>
            <a:ext cx="3854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Can the pull of gravity show us undiscovered objects in our Solar System?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959260">
            <a:off x="5246331" y="1111894"/>
            <a:ext cx="3854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92D050"/>
                </a:solidFill>
              </a:rPr>
              <a:t>How does gravity make pulsars and black holes?</a:t>
            </a:r>
            <a:endParaRPr lang="en-GB" sz="2400" b="1" dirty="0">
              <a:solidFill>
                <a:srgbClr val="92D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432585">
            <a:off x="5253867" y="2668169"/>
            <a:ext cx="3854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What shape does gravity make the universe?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62469" y="6550223"/>
            <a:ext cx="2781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Image: NASA/JPL-Caltech/S. </a:t>
            </a:r>
            <a:r>
              <a:rPr lang="en-GB" sz="1400" dirty="0" err="1" smtClean="0">
                <a:solidFill>
                  <a:schemeClr val="bg1"/>
                </a:solidFill>
              </a:rPr>
              <a:t>Willner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/>
      <p:bldP spid="10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609600"/>
            <a:ext cx="6858000" cy="510778"/>
          </a:xfrm>
          <a:prstGeom prst="roundRect">
            <a:avLst/>
          </a:prstGeom>
          <a:solidFill>
            <a:srgbClr val="00B050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FF00"/>
                </a:solidFill>
              </a:rPr>
              <a:t>Telescopes are like giant eyes, collecting light to see.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985980"/>
            <a:ext cx="9144000" cy="1719620"/>
          </a:xfrm>
          <a:prstGeom prst="roundRect">
            <a:avLst/>
          </a:prstGeom>
          <a:solidFill>
            <a:srgbClr val="339933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300" dirty="0" smtClean="0">
                <a:solidFill>
                  <a:srgbClr val="FFFF00"/>
                </a:solidFill>
              </a:rPr>
              <a:t>This is the </a:t>
            </a:r>
            <a:r>
              <a:rPr lang="en-GB" sz="2300" b="1" u="sng" dirty="0" smtClean="0">
                <a:solidFill>
                  <a:srgbClr val="FFFF00"/>
                </a:solidFill>
              </a:rPr>
              <a:t>Very Large Telescope</a:t>
            </a:r>
            <a:r>
              <a:rPr lang="en-GB" sz="2300" dirty="0" smtClean="0">
                <a:solidFill>
                  <a:srgbClr val="FFFF00"/>
                </a:solidFill>
              </a:rPr>
              <a:t> and a picture of a galaxy taken by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00"/>
                </a:solidFill>
              </a:rPr>
              <a:t>O</a:t>
            </a:r>
            <a:r>
              <a:rPr lang="en-GB" dirty="0" smtClean="0">
                <a:solidFill>
                  <a:srgbClr val="FFFF00"/>
                </a:solidFill>
              </a:rPr>
              <a:t>wned by the European Southern Observatory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FF00"/>
                </a:solidFill>
              </a:rPr>
              <a:t>Made up of 4 telescopes, each 8m across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FF00"/>
                </a:solidFill>
              </a:rPr>
              <a:t>2.6 km high, on a mountain in Chile. The air is very thin here, so it has a clear view of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00"/>
                </a:solidFill>
              </a:rPr>
              <a:t>U</a:t>
            </a:r>
            <a:r>
              <a:rPr lang="en-GB" dirty="0" smtClean="0">
                <a:solidFill>
                  <a:srgbClr val="FFFF00"/>
                </a:solidFill>
              </a:rPr>
              <a:t>ses a laser to measure changes in the air. This allows it to take even better quality images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381000"/>
          </a:xfrm>
        </p:spPr>
        <p:txBody>
          <a:bodyPr>
            <a:normAutofit lnSpcReduction="10000"/>
          </a:bodyPr>
          <a:lstStyle/>
          <a:p>
            <a:pPr marL="514350" indent="-514350" algn="ctr">
              <a:buNone/>
            </a:pP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Part 2: Big Telescopes 		</a:t>
            </a:r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How do we see space?</a:t>
            </a:r>
            <a:endParaRPr lang="en-GB" sz="18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7106" name="Picture 2" descr="http://www.eso.org/public/archives/images/screen/paranal_16-nov199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4608888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8" name="Picture 4" descr="File:M104 - Sombrer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9667" y="1265584"/>
            <a:ext cx="4614333" cy="3611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4906995" y="5562600"/>
            <a:ext cx="4008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00"/>
                </a:solidFill>
              </a:rPr>
              <a:t>5 countries involved, including the UK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556022"/>
            <a:ext cx="5791200" cy="510778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7030A0"/>
                </a:solidFill>
              </a:rPr>
              <a:t>But astronomers aren’t just looking at </a:t>
            </a:r>
            <a:r>
              <a:rPr lang="en-GB" sz="2400" b="1" u="sng" dirty="0" smtClean="0">
                <a:solidFill>
                  <a:srgbClr val="7030A0"/>
                </a:solidFill>
              </a:rPr>
              <a:t>light</a:t>
            </a:r>
            <a:r>
              <a:rPr lang="en-GB" sz="2400" b="1" dirty="0" smtClean="0">
                <a:solidFill>
                  <a:srgbClr val="7030A0"/>
                </a:solidFill>
              </a:rPr>
              <a:t>!</a:t>
            </a:r>
            <a:endParaRPr lang="en-GB" sz="2400" b="1" dirty="0">
              <a:solidFill>
                <a:srgbClr val="7030A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381000"/>
          </a:xfrm>
        </p:spPr>
        <p:txBody>
          <a:bodyPr>
            <a:normAutofit lnSpcReduction="10000"/>
          </a:bodyPr>
          <a:lstStyle/>
          <a:p>
            <a:pPr marL="514350" indent="-514350" algn="ctr">
              <a:buNone/>
            </a:pP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Part 2: Big Telescopes 		</a:t>
            </a:r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How do we see space?</a:t>
            </a:r>
            <a:endParaRPr lang="en-GB" sz="18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76200" y="1425476"/>
            <a:ext cx="2667000" cy="4518124"/>
            <a:chOff x="2528066" y="4426926"/>
            <a:chExt cx="3151909" cy="5642435"/>
          </a:xfrm>
        </p:grpSpPr>
        <p:pic>
          <p:nvPicPr>
            <p:cNvPr id="13" name="Picture 2" descr="http://sci.esa.int/science-e-media/img/5f/ESA-XMM-Newton_410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888285" y="4426926"/>
              <a:ext cx="2521526" cy="2664534"/>
            </a:xfrm>
            <a:prstGeom prst="rect">
              <a:avLst/>
            </a:prstGeom>
            <a:noFill/>
            <a:ln w="76200">
              <a:solidFill>
                <a:srgbClr val="66FFFF"/>
              </a:solidFill>
            </a:ln>
          </p:spPr>
        </p:pic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2528066" y="7186623"/>
              <a:ext cx="3151909" cy="2882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400" dirty="0" smtClean="0">
                  <a:solidFill>
                    <a:srgbClr val="FFFF00"/>
                  </a:solidFill>
                  <a:ea typeface="Verdana" pitchFamily="34" charset="0"/>
                  <a:cs typeface="Verdana" pitchFamily="34" charset="0"/>
                </a:rPr>
                <a:t>The European Space Agency &amp; NASA </a:t>
              </a:r>
              <a:r>
                <a:rPr lang="en-GB" sz="2400" b="1" dirty="0" smtClean="0">
                  <a:solidFill>
                    <a:srgbClr val="FFFF00"/>
                  </a:solidFill>
                  <a:ea typeface="Verdana" pitchFamily="34" charset="0"/>
                  <a:cs typeface="Verdana" pitchFamily="34" charset="0"/>
                </a:rPr>
                <a:t>SOHO</a:t>
              </a:r>
              <a:r>
                <a:rPr lang="en-GB" sz="2400" dirty="0" smtClean="0">
                  <a:solidFill>
                    <a:srgbClr val="FFFF00"/>
                  </a:solidFill>
                  <a:ea typeface="Verdana" pitchFamily="34" charset="0"/>
                  <a:cs typeface="Verdana" pitchFamily="34" charset="0"/>
                </a:rPr>
                <a:t> satellite looks at the Sun in light </a:t>
              </a:r>
              <a:r>
                <a:rPr lang="en-GB" sz="2400" b="1" dirty="0" smtClean="0">
                  <a:solidFill>
                    <a:srgbClr val="FFFF00"/>
                  </a:solidFill>
                  <a:ea typeface="Verdana" pitchFamily="34" charset="0"/>
                  <a:cs typeface="Verdana" pitchFamily="34" charset="0"/>
                </a:rPr>
                <a:t>and</a:t>
              </a:r>
              <a:r>
                <a:rPr lang="en-GB" sz="2400" dirty="0" smtClean="0">
                  <a:solidFill>
                    <a:srgbClr val="FFFF00"/>
                  </a:solidFill>
                  <a:ea typeface="Verdana" pitchFamily="34" charset="0"/>
                  <a:cs typeface="Verdana" pitchFamily="34" charset="0"/>
                </a:rPr>
                <a:t> in </a:t>
              </a:r>
              <a:r>
                <a:rPr lang="en-GB" sz="2400" b="1" u="sng" dirty="0" smtClean="0">
                  <a:solidFill>
                    <a:srgbClr val="FFFF00"/>
                  </a:solidFill>
                  <a:ea typeface="Verdana" pitchFamily="34" charset="0"/>
                  <a:cs typeface="Verdana" pitchFamily="34" charset="0"/>
                </a:rPr>
                <a:t>ultra-violet rays</a:t>
              </a:r>
              <a:endParaRPr lang="en-US" sz="2400" b="1" u="sng" dirty="0">
                <a:solidFill>
                  <a:srgbClr val="FFFF00"/>
                </a:solidFill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67000" y="1447800"/>
            <a:ext cx="2819400" cy="4343400"/>
            <a:chOff x="1563721" y="3467018"/>
            <a:chExt cx="3871573" cy="5964315"/>
          </a:xfrm>
        </p:grpSpPr>
        <p:pic>
          <p:nvPicPr>
            <p:cNvPr id="19" name="Picture 6" descr="File:James Webb Space Telescope 2009 top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3721" y="6190972"/>
              <a:ext cx="3871573" cy="3240361"/>
            </a:xfrm>
            <a:prstGeom prst="rect">
              <a:avLst/>
            </a:prstGeom>
            <a:noFill/>
            <a:ln w="76200">
              <a:solidFill>
                <a:srgbClr val="66FFFF"/>
              </a:solidFill>
            </a:ln>
          </p:spPr>
        </p:pic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1668358" y="3467018"/>
              <a:ext cx="3766936" cy="2662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400" dirty="0" smtClean="0">
                  <a:solidFill>
                    <a:srgbClr val="FFFF00"/>
                  </a:solidFill>
                  <a:ea typeface="Verdana" pitchFamily="34" charset="0"/>
                  <a:cs typeface="Verdana" pitchFamily="34" charset="0"/>
                </a:rPr>
                <a:t>NASA’s </a:t>
              </a:r>
              <a:r>
                <a:rPr lang="en-GB" sz="2400" b="1" dirty="0" smtClean="0">
                  <a:solidFill>
                    <a:srgbClr val="FFFF00"/>
                  </a:solidFill>
                  <a:ea typeface="Verdana" pitchFamily="34" charset="0"/>
                  <a:cs typeface="Verdana" pitchFamily="34" charset="0"/>
                </a:rPr>
                <a:t>James Webb</a:t>
              </a:r>
              <a:r>
                <a:rPr lang="en-GB" sz="2400" dirty="0" smtClean="0">
                  <a:solidFill>
                    <a:srgbClr val="FFFF00"/>
                  </a:solidFill>
                  <a:ea typeface="Verdana" pitchFamily="34" charset="0"/>
                  <a:cs typeface="Verdana" pitchFamily="34" charset="0"/>
                </a:rPr>
                <a:t> space telescope will look deep into space by detecting </a:t>
              </a:r>
              <a:r>
                <a:rPr lang="en-GB" sz="2400" b="1" u="sng" dirty="0" smtClean="0">
                  <a:solidFill>
                    <a:srgbClr val="FFFF00"/>
                  </a:solidFill>
                  <a:ea typeface="Verdana" pitchFamily="34" charset="0"/>
                  <a:cs typeface="Verdana" pitchFamily="34" charset="0"/>
                </a:rPr>
                <a:t>infrared radiation</a:t>
              </a:r>
              <a:endParaRPr lang="en-US" sz="2400" b="1" u="sng" dirty="0">
                <a:solidFill>
                  <a:srgbClr val="FFFF00"/>
                </a:solidFill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15000" y="1425476"/>
            <a:ext cx="3303150" cy="4539939"/>
            <a:chOff x="2535009" y="6858000"/>
            <a:chExt cx="4224469" cy="5806224"/>
          </a:xfrm>
        </p:grpSpPr>
        <p:pic>
          <p:nvPicPr>
            <p:cNvPr id="22" name="Picture 21" descr="lt7VEGdawnpcprop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009" y="6858000"/>
              <a:ext cx="4224469" cy="3168352"/>
            </a:xfrm>
            <a:prstGeom prst="rect">
              <a:avLst/>
            </a:prstGeom>
            <a:ln w="76200">
              <a:solidFill>
                <a:srgbClr val="66FFFF"/>
              </a:solidFill>
            </a:ln>
          </p:spPr>
        </p:pic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2555776" y="10184406"/>
              <a:ext cx="4072293" cy="2479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400" dirty="0" smtClean="0">
                  <a:solidFill>
                    <a:srgbClr val="FFFF00"/>
                  </a:solidFill>
                  <a:ea typeface="Verdana" pitchFamily="34" charset="0"/>
                  <a:cs typeface="Verdana" pitchFamily="34" charset="0"/>
                </a:rPr>
                <a:t>The 76 metre </a:t>
              </a:r>
              <a:r>
                <a:rPr lang="en-GB" sz="2400" b="1" dirty="0" smtClean="0">
                  <a:solidFill>
                    <a:srgbClr val="FFFF00"/>
                  </a:solidFill>
                  <a:ea typeface="Verdana" pitchFamily="34" charset="0"/>
                  <a:cs typeface="Verdana" pitchFamily="34" charset="0"/>
                </a:rPr>
                <a:t>Lovell Telescope </a:t>
              </a:r>
              <a:r>
                <a:rPr lang="en-GB" sz="2400" dirty="0" smtClean="0">
                  <a:solidFill>
                    <a:srgbClr val="FFFF00"/>
                  </a:solidFill>
                  <a:ea typeface="Verdana" pitchFamily="34" charset="0"/>
                  <a:cs typeface="Verdana" pitchFamily="34" charset="0"/>
                </a:rPr>
                <a:t>at Jodrell Bank in Cheshire detects </a:t>
              </a:r>
              <a:r>
                <a:rPr lang="en-GB" sz="2400" b="1" u="sng" dirty="0" smtClean="0">
                  <a:solidFill>
                    <a:srgbClr val="FFFF00"/>
                  </a:solidFill>
                  <a:ea typeface="Verdana" pitchFamily="34" charset="0"/>
                  <a:cs typeface="Verdana" pitchFamily="34" charset="0"/>
                </a:rPr>
                <a:t>radio waves</a:t>
              </a:r>
              <a:r>
                <a:rPr lang="en-GB" sz="2400" dirty="0" smtClean="0">
                  <a:solidFill>
                    <a:srgbClr val="FFFF00"/>
                  </a:solidFill>
                  <a:ea typeface="Verdana" pitchFamily="34" charset="0"/>
                  <a:cs typeface="Verdana" pitchFamily="34" charset="0"/>
                </a:rPr>
                <a:t> from objects in space</a:t>
              </a:r>
              <a:endParaRPr lang="en-US" sz="2400" b="1" dirty="0">
                <a:solidFill>
                  <a:srgbClr val="FFFF00"/>
                </a:solidFill>
                <a:ea typeface="Verdana" pitchFamily="34" charset="0"/>
                <a:cs typeface="Verdana" pitchFamily="34" charset="0"/>
              </a:endParaRPr>
            </a:p>
          </p:txBody>
        </p:sp>
      </p:grp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0" y="76200"/>
            <a:ext cx="91440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Part 2: Big Telescopes 		</a:t>
            </a:r>
            <a:r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How do we see space?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7172" name="Picture 4" descr="http://www.bbso.njit.edu/Images/daily/images/wfullb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50" t="5000" r="5000" b="2500"/>
          <a:stretch>
            <a:fillRect/>
          </a:stretch>
        </p:blipFill>
        <p:spPr bwMode="auto">
          <a:xfrm>
            <a:off x="1752600" y="1219200"/>
            <a:ext cx="5562600" cy="5638800"/>
          </a:xfrm>
          <a:prstGeom prst="ellipse">
            <a:avLst/>
          </a:prstGeom>
          <a:noFill/>
        </p:spPr>
      </p:pic>
      <p:pic>
        <p:nvPicPr>
          <p:cNvPr id="7174" name="Picture 6" descr="http://www.globalwarmingart.com/images/3/32/Ultraviolet_Su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135" y="533400"/>
            <a:ext cx="7332174" cy="632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6200" y="609600"/>
            <a:ext cx="7696200" cy="510778"/>
          </a:xfrm>
          <a:prstGeom prst="roundRect">
            <a:avLst/>
          </a:prstGeom>
          <a:solidFill>
            <a:srgbClr val="7030A0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FF00"/>
                </a:solidFill>
              </a:rPr>
              <a:t>These different types of radiation show us hidden things…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6248400"/>
            <a:ext cx="3276600" cy="408623"/>
          </a:xfrm>
          <a:prstGeom prst="round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The Sun as seen in visible light</a:t>
            </a:r>
            <a:endParaRPr lang="en-GB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14300" y="6248400"/>
            <a:ext cx="3505200" cy="408623"/>
          </a:xfrm>
          <a:prstGeom prst="round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The Sun as seen in the ultraviolet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79488" y="6550223"/>
            <a:ext cx="1964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Image: ESA/NASA/SOHO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4912895" cy="11430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Contents</a:t>
            </a:r>
            <a:endParaRPr lang="en-GB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4800600" cy="40386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GB" sz="2800" b="1" dirty="0" smtClean="0">
                <a:solidFill>
                  <a:schemeClr val="bg1"/>
                </a:solidFill>
                <a:latin typeface="Calibri" pitchFamily="34" charset="0"/>
              </a:rPr>
              <a:t>Part 1: Gravity on Earth</a:t>
            </a:r>
            <a:endParaRPr lang="en-GB" sz="2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914400" lvl="1" indent="-514350"/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Mass or weight?</a:t>
            </a:r>
          </a:p>
          <a:p>
            <a:pPr marL="914400" lvl="1" indent="-514350"/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The strength of Earth’s gravity</a:t>
            </a:r>
          </a:p>
          <a:p>
            <a:pPr marL="914400" lvl="1" indent="-514350"/>
            <a:endParaRPr lang="en-GB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514350" indent="-514350">
              <a:buNone/>
            </a:pPr>
            <a:r>
              <a:rPr lang="en-GB" sz="2800" b="1" dirty="0" smtClean="0">
                <a:solidFill>
                  <a:schemeClr val="bg1"/>
                </a:solidFill>
                <a:latin typeface="Calibri" pitchFamily="34" charset="0"/>
              </a:rPr>
              <a:t>Part 2: Big Telescopes</a:t>
            </a:r>
          </a:p>
          <a:p>
            <a:pPr marL="914400" lvl="1" indent="-514350"/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How do we see space?</a:t>
            </a:r>
          </a:p>
          <a:p>
            <a:pPr marL="514350" indent="-514350">
              <a:buNone/>
            </a:pPr>
            <a:endParaRPr lang="en-GB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514350" indent="-514350">
              <a:buNone/>
            </a:pPr>
            <a:r>
              <a:rPr lang="en-GB" sz="2800" b="1" dirty="0" smtClean="0">
                <a:solidFill>
                  <a:schemeClr val="bg1"/>
                </a:solidFill>
                <a:latin typeface="Calibri" pitchFamily="34" charset="0"/>
              </a:rPr>
              <a:t>Part 3: Gravity in Space</a:t>
            </a:r>
          </a:p>
          <a:p>
            <a:pPr marL="914400" lvl="1" indent="-514350"/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…acting on planets and stars</a:t>
            </a:r>
            <a:endParaRPr lang="en-GB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Picture 3" descr="Lovell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410200" y="2286000"/>
            <a:ext cx="2743200" cy="2128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1400175"/>
            <a:ext cx="4762500" cy="26384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52400" y="2160984"/>
            <a:ext cx="3886201" cy="1191816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/>
              <a:t> Big telescopes collect more radiation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b="1" dirty="0" smtClean="0"/>
              <a:t>Fainter</a:t>
            </a:r>
            <a:r>
              <a:rPr lang="en-GB" dirty="0" smtClean="0"/>
              <a:t> objects can be seen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/>
              <a:t> Like a pupil growing in dim light!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4876800"/>
            <a:ext cx="2971800" cy="715089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dirty="0" smtClean="0"/>
              <a:t>Big telescopes also create </a:t>
            </a:r>
            <a:r>
              <a:rPr lang="en-GB" b="1" dirty="0" smtClean="0"/>
              <a:t>better quality </a:t>
            </a:r>
            <a:r>
              <a:rPr lang="en-GB" dirty="0" smtClean="0"/>
              <a:t>images</a:t>
            </a:r>
            <a:endParaRPr lang="en-GB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1000" y="3657600"/>
            <a:ext cx="4648200" cy="294697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52400" y="1302603"/>
            <a:ext cx="3886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GB" sz="2400" dirty="0" smtClean="0">
                <a:solidFill>
                  <a:schemeClr val="bg1"/>
                </a:solidFill>
                <a:latin typeface="Calibri" pitchFamily="34" charset="0"/>
              </a:rPr>
              <a:t>But why are </a:t>
            </a:r>
            <a:r>
              <a:rPr lang="en-GB" sz="2400" b="1" dirty="0" smtClean="0">
                <a:solidFill>
                  <a:schemeClr val="bg1"/>
                </a:solidFill>
                <a:latin typeface="Calibri" pitchFamily="34" charset="0"/>
              </a:rPr>
              <a:t>big</a:t>
            </a:r>
            <a:r>
              <a:rPr lang="en-GB" sz="2400" dirty="0" smtClean="0">
                <a:solidFill>
                  <a:schemeClr val="bg1"/>
                </a:solidFill>
                <a:latin typeface="Calibri" pitchFamily="34" charset="0"/>
              </a:rPr>
              <a:t> telescopes better than smaller ones?</a:t>
            </a:r>
            <a:endParaRPr lang="en-GB" sz="3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381000"/>
          </a:xfrm>
        </p:spPr>
        <p:txBody>
          <a:bodyPr>
            <a:normAutofit lnSpcReduction="10000"/>
          </a:bodyPr>
          <a:lstStyle/>
          <a:p>
            <a:pPr marL="514350" indent="-514350" algn="ctr">
              <a:buNone/>
            </a:pP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Part 2: Big Telescopes 		</a:t>
            </a:r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How do we see space?</a:t>
            </a:r>
            <a:endParaRPr lang="en-GB" sz="18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47800" y="457200"/>
            <a:ext cx="6019800" cy="783193"/>
          </a:xfrm>
          <a:prstGeom prst="round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/>
              <a:t>Right now scientists and engineers around the world are building new, bigger and better telescopes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upload.wikimedia.org/wikipedia/commons/thumb/9/9a/SKA_dishes_big.jpg/800px-SKA_dishes_bi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0" y="1352550"/>
            <a:ext cx="762000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http://www.skatelescope.org/wp-content/themes/skatelescope/img/img-logo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77000" y="1447800"/>
            <a:ext cx="1752600" cy="110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ed Rectangle 8"/>
          <p:cNvSpPr/>
          <p:nvPr/>
        </p:nvSpPr>
        <p:spPr>
          <a:xfrm>
            <a:off x="595313" y="5148977"/>
            <a:ext cx="7953375" cy="1634490"/>
          </a:xfrm>
          <a:prstGeom prst="round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 Planned for 2020, it will be the most powerful radio telescope ever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 It will be made up of thousands of dishes spread over Australia and South Africa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 Connected together, these dishes will work as one giant telescope</a:t>
            </a:r>
          </a:p>
          <a:p>
            <a:pPr>
              <a:buFont typeface="Arial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It will be so powerful, it could detect a mobile phone going off on Neptune!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 It will test our theories of gravity and tell us about the very early universe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381000"/>
          </a:xfrm>
        </p:spPr>
        <p:txBody>
          <a:bodyPr>
            <a:normAutofit lnSpcReduction="10000"/>
          </a:bodyPr>
          <a:lstStyle/>
          <a:p>
            <a:pPr marL="514350" indent="-514350" algn="ctr">
              <a:buNone/>
            </a:pP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Part 2: Big Telescopes 		</a:t>
            </a:r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How do we see space?</a:t>
            </a:r>
            <a:endParaRPr lang="en-GB" sz="18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604599"/>
            <a:ext cx="6096000" cy="919401"/>
          </a:xfrm>
          <a:prstGeom prst="roundRect">
            <a:avLst/>
          </a:prstGeom>
          <a:solidFill>
            <a:srgbClr val="00206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This will be the biggest telescope in the world: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The Square Kilometre Array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0"/>
            <a:ext cx="5791200" cy="1447800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GB" sz="4000" b="1" dirty="0" smtClean="0">
                <a:solidFill>
                  <a:schemeClr val="bg1"/>
                </a:solidFill>
                <a:latin typeface="Calibri" pitchFamily="34" charset="0"/>
              </a:rPr>
              <a:t>Part 3: Gravity in space</a:t>
            </a:r>
          </a:p>
          <a:p>
            <a:pPr marL="914400" lvl="1" indent="-514350"/>
            <a:r>
              <a:rPr lang="en-GB" sz="3200" dirty="0" smtClean="0">
                <a:solidFill>
                  <a:schemeClr val="bg1"/>
                </a:solidFill>
                <a:latin typeface="Calibri" pitchFamily="34" charset="0"/>
              </a:rPr>
              <a:t>…acting on planets and stars</a:t>
            </a:r>
          </a:p>
        </p:txBody>
      </p:sp>
      <p:pic>
        <p:nvPicPr>
          <p:cNvPr id="4" name="Picture 2" descr="http://www.ecology.com/wp-content/uploads/2011/12/eso1151a-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99"/>
            <a:ext cx="9144000" cy="51435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136993" y="6550223"/>
            <a:ext cx="1007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Image: ESO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</a:t>
            </a:r>
            <a:endParaRPr lang="en-GB" dirty="0"/>
          </a:p>
        </p:txBody>
      </p:sp>
      <p:pic>
        <p:nvPicPr>
          <p:cNvPr id="26626" name="Picture 2" descr="http://upload.wikimedia.org/wikipedia/commons/1/1c/Astronaut-in-sp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49107">
            <a:off x="7493511" y="3947130"/>
            <a:ext cx="762000" cy="838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8686800" cy="442674"/>
          </a:xfrm>
          <a:prstGeom prst="roundRect">
            <a:avLst/>
          </a:prstGeom>
          <a:solidFill>
            <a:srgbClr val="0000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arrow shows the force due to gravity that is acting on the astronaut?</a:t>
            </a:r>
            <a:endParaRPr lang="en-GB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http://upload.wikimedia.org/wikipedia/commons/9/97/The_Earth_seen_from_Apollo_17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060006"/>
              </a:clrFrom>
              <a:clrTo>
                <a:srgbClr val="06000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1295400"/>
            <a:ext cx="3200400" cy="3202535"/>
          </a:xfrm>
          <a:prstGeom prst="rect">
            <a:avLst/>
          </a:prstGeom>
          <a:noFill/>
        </p:spPr>
      </p:pic>
      <p:sp>
        <p:nvSpPr>
          <p:cNvPr id="10" name="Down Arrow 9"/>
          <p:cNvSpPr/>
          <p:nvPr/>
        </p:nvSpPr>
        <p:spPr>
          <a:xfrm>
            <a:off x="7534983" y="4833545"/>
            <a:ext cx="762000" cy="1905000"/>
          </a:xfrm>
          <a:prstGeom prst="downArrow">
            <a:avLst>
              <a:gd name="adj1" fmla="val 32857"/>
              <a:gd name="adj2" fmla="val 6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820008" y="4833545"/>
            <a:ext cx="930063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en-GB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Down Arrow 13"/>
          <p:cNvSpPr/>
          <p:nvPr/>
        </p:nvSpPr>
        <p:spPr>
          <a:xfrm rot="7012814">
            <a:off x="6439008" y="2880779"/>
            <a:ext cx="762000" cy="1905000"/>
          </a:xfrm>
          <a:prstGeom prst="downArrow">
            <a:avLst>
              <a:gd name="adj1" fmla="val 32857"/>
              <a:gd name="adj2" fmla="val 6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85057" y="4497935"/>
            <a:ext cx="837089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GB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09122" y="2438400"/>
            <a:ext cx="87556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en-GB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0673" y="4833545"/>
            <a:ext cx="3473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None: There is no gravity in space!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 rot="7012814">
            <a:off x="6439004" y="2880775"/>
            <a:ext cx="762000" cy="1905000"/>
          </a:xfrm>
          <a:prstGeom prst="downArrow">
            <a:avLst>
              <a:gd name="adj1" fmla="val 32857"/>
              <a:gd name="adj2" fmla="val 6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809118" y="2427510"/>
            <a:ext cx="87556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9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en-GB" sz="9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5871306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5" grpId="0"/>
      <p:bldP spid="2" grpId="0"/>
      <p:bldP spid="17" grpId="0" animBg="1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410200" y="5223510"/>
            <a:ext cx="3581400" cy="1634490"/>
          </a:xfrm>
          <a:prstGeom prst="round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This model is based on Albert Einstein’s theory of General Relativity, published in 1916. This, for the first time, </a:t>
            </a:r>
            <a:r>
              <a:rPr lang="en-GB" b="1" i="1" dirty="0" smtClean="0"/>
              <a:t>explained</a:t>
            </a:r>
            <a:r>
              <a:rPr lang="en-GB" b="1" dirty="0" smtClean="0"/>
              <a:t> where the force of gravity came from.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2087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solidFill>
                  <a:schemeClr val="bg1"/>
                </a:solidFill>
              </a:rPr>
              <a:t>Objective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Use a model to imagine how gravity acts on objects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3542" y="685800"/>
            <a:ext cx="3016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Practical Activity</a:t>
            </a:r>
            <a:endParaRPr lang="en-GB" sz="3200" b="1" dirty="0">
              <a:solidFill>
                <a:srgbClr val="FFFF00"/>
              </a:solidFill>
            </a:endParaRPr>
          </a:p>
        </p:txBody>
      </p:sp>
      <p:pic>
        <p:nvPicPr>
          <p:cNvPr id="39938" name="Picture 2" descr="http://upload.wikimedia.org/wikipedia/commons/2/22/Spacetime_curvature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10" r="15333"/>
          <a:stretch>
            <a:fillRect/>
          </a:stretch>
        </p:blipFill>
        <p:spPr bwMode="auto">
          <a:xfrm>
            <a:off x="381000" y="2895600"/>
            <a:ext cx="4495800" cy="2817409"/>
          </a:xfrm>
          <a:prstGeom prst="round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" y="5715000"/>
            <a:ext cx="1468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Image: </a:t>
            </a:r>
            <a:r>
              <a:rPr lang="en-GB" sz="1400" dirty="0" err="1" smtClean="0">
                <a:solidFill>
                  <a:schemeClr val="bg1"/>
                </a:solidFill>
                <a:hlinkClick r:id="rId3"/>
              </a:rPr>
              <a:t>Johnstone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6146" name="Picture 2" descr="File:Einstein-formal portrait-3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56"/>
          <a:stretch>
            <a:fillRect/>
          </a:stretch>
        </p:blipFill>
        <p:spPr bwMode="auto">
          <a:xfrm>
            <a:off x="5867400" y="2228231"/>
            <a:ext cx="2571750" cy="3105769"/>
          </a:xfrm>
          <a:prstGeom prst="roundRect">
            <a:avLst/>
          </a:prstGeom>
          <a:noFill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0" y="76200"/>
            <a:ext cx="91440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Part 3: Gravity in space		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…acting on planets and stars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208782"/>
            <a:ext cx="9144000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solidFill>
                  <a:schemeClr val="bg1"/>
                </a:solidFill>
              </a:rPr>
              <a:t>Objective</a:t>
            </a:r>
          </a:p>
          <a:p>
            <a:r>
              <a:rPr lang="en-GB" sz="3200" dirty="0">
                <a:solidFill>
                  <a:schemeClr val="bg1"/>
                </a:solidFill>
              </a:rPr>
              <a:t>Use a model to imagine how gravity acts on </a:t>
            </a:r>
            <a:r>
              <a:rPr lang="en-GB" sz="3200" dirty="0" smtClean="0">
                <a:solidFill>
                  <a:schemeClr val="bg1"/>
                </a:solidFill>
              </a:rPr>
              <a:t>objects</a:t>
            </a:r>
          </a:p>
          <a:p>
            <a:endParaRPr lang="en-GB" sz="1050" dirty="0" smtClean="0">
              <a:solidFill>
                <a:schemeClr val="bg1"/>
              </a:solidFill>
            </a:endParaRPr>
          </a:p>
          <a:p>
            <a:pPr algn="ctr"/>
            <a:r>
              <a:rPr lang="en-GB" sz="2800" b="1" dirty="0" smtClean="0">
                <a:solidFill>
                  <a:srgbClr val="00FFFF"/>
                </a:solidFill>
              </a:rPr>
              <a:t>The sheet represents space. Objects on the sheet represent stars and planets. Watch how objects are attracted together!</a:t>
            </a:r>
            <a:endParaRPr lang="en-GB" sz="2800" b="1" dirty="0">
              <a:solidFill>
                <a:srgbClr val="00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3542" y="685800"/>
            <a:ext cx="3016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Practical Activity</a:t>
            </a:r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352800"/>
            <a:ext cx="8534400" cy="3371136"/>
          </a:xfrm>
          <a:prstGeom prst="roundRect">
            <a:avLst/>
          </a:prstGeom>
          <a:solidFill>
            <a:srgbClr val="7030A0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solidFill>
                  <a:srgbClr val="00FFFF"/>
                </a:solidFill>
              </a:rPr>
              <a:t>Try keeping two objects separate. How close can they get, before gravity pulls them together?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solidFill>
                  <a:srgbClr val="00FFFF"/>
                </a:solidFill>
              </a:rPr>
              <a:t> How does the mass of an object affect the strength of gravity around it?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solidFill>
                  <a:srgbClr val="00FFFF"/>
                </a:solidFill>
              </a:rPr>
              <a:t>Can you get a planet to orbit a star?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solidFill>
                  <a:srgbClr val="00FFFF"/>
                </a:solidFill>
              </a:rPr>
              <a:t>Can you get a planet to orbit two stars?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solidFill>
                  <a:srgbClr val="00FFFF"/>
                </a:solidFill>
              </a:rPr>
              <a:t>What are the similarities and differences between this model and real life?</a:t>
            </a:r>
            <a:endParaRPr lang="en-GB" sz="2400" dirty="0">
              <a:solidFill>
                <a:srgbClr val="00FFFF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76200"/>
            <a:ext cx="91440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Part 3: Gravity in space		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…acting on planets and stars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76200"/>
            <a:ext cx="91440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Part 3: Gravity in space		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…acting on planets and stars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445" y="990600"/>
            <a:ext cx="8407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Gravity keeps satellites in orbit around the Earth</a:t>
            </a:r>
            <a:endParaRPr lang="en-GB" sz="3200" b="1" dirty="0">
              <a:solidFill>
                <a:schemeClr val="bg1"/>
              </a:solidFill>
            </a:endParaRPr>
          </a:p>
        </p:txBody>
      </p:sp>
      <p:pic>
        <p:nvPicPr>
          <p:cNvPr id="8" name="Content Placeholder 7" descr="Envisat_satellite_larg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3100" y="1600200"/>
            <a:ext cx="5257800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840373" y="6550223"/>
            <a:ext cx="1303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Animation: ESA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lanet_orbi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53381"/>
            <a:ext cx="9144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0" y="76200"/>
            <a:ext cx="91440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Part 3: Gravity in space		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…acting on planets and stars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2465" y="990600"/>
            <a:ext cx="7379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Gravity keeps planets in orbit around stars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3856" y="6550223"/>
            <a:ext cx="1930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Animation: </a:t>
            </a:r>
            <a:r>
              <a:rPr lang="en-GB" sz="1400" dirty="0" smtClean="0">
                <a:solidFill>
                  <a:schemeClr val="bg1"/>
                </a:solidFill>
                <a:hlinkClick r:id="rId3"/>
              </a:rPr>
              <a:t>Silver Spoon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76200"/>
            <a:ext cx="91440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Part 3: Gravity in space		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…acting on planets and stars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685800"/>
            <a:ext cx="7329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Gravity groups stars together into galaxies</a:t>
            </a:r>
            <a:endParaRPr lang="en-GB" sz="3200" b="1" dirty="0">
              <a:solidFill>
                <a:schemeClr val="bg1"/>
              </a:solidFill>
            </a:endParaRPr>
          </a:p>
        </p:txBody>
      </p:sp>
      <p:pic>
        <p:nvPicPr>
          <p:cNvPr id="40962" name="Picture 2" descr="http://upload.wikimedia.org/wikipedia/commons/thumb/5/52/Hubble2005-01-barred-spiral-galaxy-NGC1300.jpg/1280px-Hubble2005-01-barred-spiral-galaxy-NGC1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2149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550223"/>
            <a:ext cx="2770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Image: Galaxy NGC1300; ESA/NASA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upload.wikimedia.org/wikipedia/commons/thumb/0/0d/Hubble_ultra_deep_field_high_rez_edit1.jpg/1024px-Hubble_ultra_deep_field_high_rez_edit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0" y="76200"/>
            <a:ext cx="91440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Part 3: Gravity in space		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…acting on planets and stars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3865" y="685800"/>
            <a:ext cx="9246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Our universe contains hundreds of billions of galaxies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50223"/>
            <a:ext cx="1464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Image: ESA/NASA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33700" y="5303044"/>
            <a:ext cx="3276600" cy="1021556"/>
          </a:xfrm>
          <a:prstGeom prst="round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Felix Baumgartner: </a:t>
            </a:r>
          </a:p>
          <a:p>
            <a:pPr algn="ctr"/>
            <a:r>
              <a:rPr lang="en-GB" b="1" dirty="0" smtClean="0"/>
              <a:t>A world record for the highest jump accomplished in 2012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1981200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GB" sz="4000" b="1" dirty="0" smtClean="0">
                <a:solidFill>
                  <a:schemeClr val="bg1"/>
                </a:solidFill>
                <a:latin typeface="Calibri" pitchFamily="34" charset="0"/>
              </a:rPr>
              <a:t>Part 1: Gravity on </a:t>
            </a:r>
            <a:r>
              <a:rPr lang="en-GB" sz="4000" b="1" dirty="0" smtClean="0">
                <a:solidFill>
                  <a:schemeClr val="bg1"/>
                </a:solidFill>
                <a:latin typeface="Calibri" pitchFamily="34" charset="0"/>
              </a:rPr>
              <a:t>Earth</a:t>
            </a:r>
            <a:endParaRPr lang="en-GB" sz="3600" b="1" dirty="0">
              <a:solidFill>
                <a:schemeClr val="bg1"/>
              </a:solidFill>
              <a:latin typeface="Calibri" pitchFamily="34" charset="0"/>
            </a:endParaRPr>
          </a:p>
          <a:p>
            <a:pPr marL="514350" indent="-514350">
              <a:buNone/>
            </a:pPr>
            <a:r>
              <a:rPr lang="en-GB" sz="3200" dirty="0" smtClean="0">
                <a:solidFill>
                  <a:schemeClr val="bg1"/>
                </a:solidFill>
                <a:latin typeface="Calibri" pitchFamily="34" charset="0"/>
              </a:rPr>
              <a:t>- Mass </a:t>
            </a:r>
            <a:r>
              <a:rPr lang="en-GB" sz="3200" dirty="0" smtClean="0">
                <a:solidFill>
                  <a:schemeClr val="bg1"/>
                </a:solidFill>
                <a:latin typeface="Calibri" pitchFamily="34" charset="0"/>
              </a:rPr>
              <a:t>or </a:t>
            </a:r>
            <a:r>
              <a:rPr lang="en-GB" sz="3200" dirty="0" smtClean="0">
                <a:solidFill>
                  <a:schemeClr val="bg1"/>
                </a:solidFill>
                <a:latin typeface="Calibri" pitchFamily="34" charset="0"/>
              </a:rPr>
              <a:t>weight?	- The </a:t>
            </a:r>
            <a:r>
              <a:rPr lang="en-GB" sz="3200" dirty="0" smtClean="0">
                <a:solidFill>
                  <a:schemeClr val="bg1"/>
                </a:solidFill>
                <a:latin typeface="Calibri" pitchFamily="34" charset="0"/>
              </a:rPr>
              <a:t>strength of Earth’s gravity</a:t>
            </a:r>
          </a:p>
        </p:txBody>
      </p:sp>
      <p:pic>
        <p:nvPicPr>
          <p:cNvPr id="6" name="FHtvDA0W34I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466" y="1295400"/>
            <a:ext cx="9076266" cy="5105400"/>
          </a:xfrm>
          <a:prstGeom prst="rect">
            <a:avLst/>
          </a:prstGeom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34206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chemeClr val="bg1"/>
                </a:solidFill>
              </a:rPr>
              <a:t>You must be connected to the internet for this video to play. If it is still not playing, click the link below or copy &amp; paste the address into your web browser: </a:t>
            </a:r>
            <a:r>
              <a:rPr lang="en-GB" altLang="en-US" sz="1400" dirty="0">
                <a:solidFill>
                  <a:schemeClr val="bg1"/>
                </a:solidFill>
                <a:hlinkClick r:id="rId4"/>
              </a:rPr>
              <a:t>http://</a:t>
            </a:r>
            <a:r>
              <a:rPr lang="en-GB" altLang="en-US" sz="1400" dirty="0" smtClean="0">
                <a:solidFill>
                  <a:schemeClr val="bg1"/>
                </a:solidFill>
                <a:hlinkClick r:id="rId4"/>
              </a:rPr>
              <a:t>youtu.be/FHtvDA0W34I</a:t>
            </a:r>
            <a:endParaRPr lang="en-GB" alt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lnSpcReduction="10000"/>
          </a:bodyPr>
          <a:lstStyle/>
          <a:p>
            <a:pPr marL="514350" indent="-514350">
              <a:spcAft>
                <a:spcPts val="600"/>
              </a:spcAft>
              <a:buNone/>
            </a:pPr>
            <a:r>
              <a:rPr lang="en-GB" sz="2800" b="1" u="sng" dirty="0" smtClean="0">
                <a:solidFill>
                  <a:schemeClr val="bg1"/>
                </a:solidFill>
              </a:rPr>
              <a:t>Review of Part 3: Gravity in Space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b="1" dirty="0" smtClean="0">
                <a:solidFill>
                  <a:schemeClr val="bg1"/>
                </a:solidFill>
              </a:rPr>
              <a:t>Place these objects in order from smallest to largest: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b="1" dirty="0" smtClean="0">
                <a:solidFill>
                  <a:schemeClr val="bg1"/>
                </a:solidFill>
              </a:rPr>
              <a:t>	Galaxy, universe, planet, star.</a:t>
            </a:r>
          </a:p>
          <a:p>
            <a:pPr marL="514350" indent="-514350">
              <a:spcAft>
                <a:spcPts val="1200"/>
              </a:spcAft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For the following questions, think about the </a:t>
            </a:r>
            <a:r>
              <a:rPr lang="en-GB" sz="2400" b="1" dirty="0" smtClean="0">
                <a:solidFill>
                  <a:schemeClr val="bg1"/>
                </a:solidFill>
              </a:rPr>
              <a:t>model</a:t>
            </a:r>
            <a:r>
              <a:rPr lang="en-GB" sz="2400" dirty="0" smtClean="0">
                <a:solidFill>
                  <a:schemeClr val="bg1"/>
                </a:solidFill>
              </a:rPr>
              <a:t> of gravity you used. Decide whether the statements are true or false. If the statement is false, write a correct statement.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GB" sz="2400" b="1" dirty="0" smtClean="0">
                <a:solidFill>
                  <a:schemeClr val="bg1"/>
                </a:solidFill>
              </a:rPr>
              <a:t>Earth’s gravity pulls objects downwards, towards the South pole.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GB" sz="2400" b="1" dirty="0" smtClean="0">
                <a:solidFill>
                  <a:schemeClr val="bg1"/>
                </a:solidFill>
              </a:rPr>
              <a:t>There is no gravity in space.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GB" sz="2400" b="1" dirty="0" smtClean="0">
                <a:solidFill>
                  <a:schemeClr val="bg1"/>
                </a:solidFill>
              </a:rPr>
              <a:t>The more mass an object has, the stronger its force of gravity.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GB" sz="2400" b="1" dirty="0" smtClean="0">
                <a:solidFill>
                  <a:schemeClr val="bg1"/>
                </a:solidFill>
              </a:rPr>
              <a:t>A planet’s gravity pulls objects towards the centre of that planet.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GB" sz="2400" b="1" dirty="0" smtClean="0">
                <a:solidFill>
                  <a:schemeClr val="bg1"/>
                </a:solidFill>
              </a:rPr>
              <a:t>The force of gravity extends outwards from objects.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GB" sz="2400" b="1" dirty="0" smtClean="0">
                <a:solidFill>
                  <a:schemeClr val="bg1"/>
                </a:solidFill>
              </a:rPr>
              <a:t>Gravity sometimes pushes objects apart.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GB" sz="2400" b="1" dirty="0" smtClean="0">
                <a:solidFill>
                  <a:schemeClr val="bg1"/>
                </a:solidFill>
              </a:rPr>
              <a:t>The force of gravity from an object stays the same no matter how far away you are from the object.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381000"/>
          </a:xfrm>
        </p:spPr>
        <p:txBody>
          <a:bodyPr>
            <a:normAutofit lnSpcReduction="10000"/>
          </a:bodyPr>
          <a:lstStyle/>
          <a:p>
            <a:pPr marL="514350" indent="-514350" algn="ctr">
              <a:buNone/>
            </a:pP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Part 1: Gravity on Earth		</a:t>
            </a:r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Mass or weight?</a:t>
            </a:r>
            <a:endParaRPr lang="en-GB" sz="18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6" name="Picture 2" descr="http://upload.wikimedia.org/wikipedia/commons/3/39/GodfreyKneller-IsaacNewton-16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3800475" cy="5324475"/>
          </a:xfrm>
          <a:prstGeom prst="roundRect">
            <a:avLst/>
          </a:prstGeom>
          <a:noFill/>
        </p:spPr>
      </p:pic>
      <p:pic>
        <p:nvPicPr>
          <p:cNvPr id="1028" name="Picture 4" descr="http://upload.wikimedia.org/wikipedia/commons/3/3b/Apple-003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25537">
            <a:off x="5081554" y="5604289"/>
            <a:ext cx="1565453" cy="1628546"/>
          </a:xfrm>
          <a:prstGeom prst="rect">
            <a:avLst/>
          </a:prstGeom>
          <a:noFill/>
        </p:spPr>
      </p:pic>
      <p:pic>
        <p:nvPicPr>
          <p:cNvPr id="1030" name="Picture 6" descr="http://upload.wikimedia.org/wikipedia/commons/d/dd/Full_Moon_Luc_Viatour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065893"/>
            <a:ext cx="3096578" cy="312510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633" y="545068"/>
            <a:ext cx="9098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FF00"/>
                </a:solidFill>
              </a:rPr>
              <a:t>Isaac Newton developed the first mathematical theory which </a:t>
            </a:r>
            <a:r>
              <a:rPr lang="en-GB" sz="2400" b="1" i="1" dirty="0" smtClean="0">
                <a:solidFill>
                  <a:srgbClr val="FFFF00"/>
                </a:solidFill>
              </a:rPr>
              <a:t>described</a:t>
            </a:r>
            <a:r>
              <a:rPr lang="en-GB" sz="2400" b="1" dirty="0" smtClean="0">
                <a:solidFill>
                  <a:srgbClr val="FFFF00"/>
                </a:solidFill>
              </a:rPr>
              <a:t> how gravity worked, published in 1687</a:t>
            </a:r>
            <a:endParaRPr lang="en-GB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upload.wikimedia.org/wikipedia/commons/3/39/GodfreyKneller-IsaacNewton-168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1352942" cy="1895475"/>
          </a:xfrm>
          <a:prstGeom prst="round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19400" y="533400"/>
            <a:ext cx="6019800" cy="2207240"/>
          </a:xfrm>
          <a:prstGeom prst="wedgeEllipseCallout">
            <a:avLst>
              <a:gd name="adj1" fmla="val -74694"/>
              <a:gd name="adj2" fmla="val 15648"/>
            </a:avLst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“Any object with </a:t>
            </a:r>
            <a:r>
              <a:rPr lang="en-GB" sz="2400" b="1" dirty="0" smtClean="0">
                <a:solidFill>
                  <a:srgbClr val="FFFF00"/>
                </a:solidFill>
              </a:rPr>
              <a:t>mass</a:t>
            </a:r>
            <a:r>
              <a:rPr lang="en-GB" sz="2400" b="1" dirty="0" smtClean="0">
                <a:solidFill>
                  <a:schemeClr val="bg1"/>
                </a:solidFill>
              </a:rPr>
              <a:t> will attract other objects with </a:t>
            </a:r>
            <a:r>
              <a:rPr lang="en-GB" sz="2400" b="1" dirty="0" smtClean="0">
                <a:solidFill>
                  <a:srgbClr val="FFFF00"/>
                </a:solidFill>
              </a:rPr>
              <a:t>mass</a:t>
            </a:r>
            <a:r>
              <a:rPr lang="en-GB" sz="2400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They will feel a pulling force between them, due to </a:t>
            </a:r>
            <a:r>
              <a:rPr lang="en-GB" sz="2400" b="1" u="sng" dirty="0" smtClean="0">
                <a:solidFill>
                  <a:schemeClr val="bg1"/>
                </a:solidFill>
              </a:rPr>
              <a:t>gravity</a:t>
            </a:r>
            <a:r>
              <a:rPr lang="en-GB" sz="2400" b="1" dirty="0" smtClean="0">
                <a:solidFill>
                  <a:schemeClr val="bg1"/>
                </a:solidFill>
              </a:rPr>
              <a:t>.”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24578" name="Picture 2" descr="http://upload.wikimedia.org/wikipedia/commons/9/97/The_Earth_seen_from_Apollo_17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060006"/>
              </a:clrFrom>
              <a:clrTo>
                <a:srgbClr val="06000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3429000"/>
            <a:ext cx="3200400" cy="3202535"/>
          </a:xfrm>
          <a:prstGeom prst="rect">
            <a:avLst/>
          </a:prstGeom>
          <a:noFill/>
        </p:spPr>
      </p:pic>
      <p:pic>
        <p:nvPicPr>
          <p:cNvPr id="10" name="Picture 6" descr="http://upload.wikimedia.org/wikipedia/commons/d/dd/Full_Moon_Luc_Viatour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4390538"/>
            <a:ext cx="1267778" cy="1279458"/>
          </a:xfrm>
          <a:prstGeom prst="rect">
            <a:avLst/>
          </a:prstGeom>
          <a:noFill/>
        </p:spPr>
      </p:pic>
      <p:sp>
        <p:nvSpPr>
          <p:cNvPr id="11" name="Left-Right Arrow 10"/>
          <p:cNvSpPr/>
          <p:nvPr/>
        </p:nvSpPr>
        <p:spPr>
          <a:xfrm>
            <a:off x="2286000" y="4763567"/>
            <a:ext cx="2971800" cy="533400"/>
          </a:xfrm>
          <a:prstGeom prst="left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618876" y="2514600"/>
            <a:ext cx="46869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 smtClean="0">
                <a:solidFill>
                  <a:schemeClr val="bg1"/>
                </a:solidFill>
              </a:rPr>
              <a:t>Mass:</a:t>
            </a:r>
          </a:p>
          <a:p>
            <a:pPr>
              <a:buFont typeface="Arial" pitchFamily="34" charset="0"/>
              <a:buChar char="•"/>
            </a:pPr>
            <a:r>
              <a:rPr lang="en-GB" b="1" i="1" dirty="0" smtClean="0">
                <a:solidFill>
                  <a:schemeClr val="bg1"/>
                </a:solidFill>
              </a:rPr>
              <a:t> The amount of matter an object is made from</a:t>
            </a:r>
          </a:p>
          <a:p>
            <a:pPr>
              <a:buFont typeface="Arial" pitchFamily="34" charset="0"/>
              <a:buChar char="•"/>
            </a:pPr>
            <a:r>
              <a:rPr lang="en-GB" b="1" i="1" dirty="0" smtClean="0">
                <a:solidFill>
                  <a:schemeClr val="bg1"/>
                </a:solidFill>
              </a:rPr>
              <a:t> Measured in grams and kilograms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0" y="76200"/>
            <a:ext cx="91440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Part 1: Gravity on Earth		</a:t>
            </a:r>
            <a:r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Mass or weight?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ixabay.com/static/uploads/photo/2013/04/12/18/56/golden-103058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-1" y="1"/>
            <a:ext cx="8001001" cy="783193"/>
          </a:xfrm>
          <a:prstGeom prst="roundRect">
            <a:avLst/>
          </a:prstGeom>
          <a:solidFill>
            <a:srgbClr val="0000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arrow shows the force due to gravity that is acting on the dog?</a:t>
            </a:r>
          </a:p>
          <a:p>
            <a:pPr marL="342900" indent="-342900">
              <a:buAutoNum type="arabicPeriod"/>
            </a:pPr>
            <a:r>
              <a:rPr lang="en-GB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this force called?</a:t>
            </a:r>
            <a:endParaRPr lang="en-GB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5747657" y="4691743"/>
            <a:ext cx="762000" cy="190500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Arrow 4"/>
          <p:cNvSpPr/>
          <p:nvPr/>
        </p:nvSpPr>
        <p:spPr>
          <a:xfrm rot="10800000">
            <a:off x="5562600" y="783194"/>
            <a:ext cx="762000" cy="190500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own Arrow 5"/>
          <p:cNvSpPr/>
          <p:nvPr/>
        </p:nvSpPr>
        <p:spPr>
          <a:xfrm rot="16200000">
            <a:off x="6917872" y="2476499"/>
            <a:ext cx="762000" cy="190500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wn Arrow 7"/>
          <p:cNvSpPr/>
          <p:nvPr/>
        </p:nvSpPr>
        <p:spPr>
          <a:xfrm rot="5400000">
            <a:off x="2813957" y="2628900"/>
            <a:ext cx="762000" cy="190500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509657" y="5288340"/>
            <a:ext cx="837089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12394" y="2796570"/>
            <a:ext cx="960519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4600" y="166033"/>
            <a:ext cx="930063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13937" y="2644169"/>
            <a:ext cx="87556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en-GB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5747658" y="4691743"/>
            <a:ext cx="762000" cy="190500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048000" y="5529943"/>
            <a:ext cx="246965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GB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Weight</a:t>
            </a:r>
            <a:endParaRPr lang="en-GB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09658" y="5288340"/>
            <a:ext cx="837089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9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6820750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/>
      <p:bldP spid="10" grpId="0"/>
      <p:bldP spid="11" grpId="0"/>
      <p:bldP spid="12" grpId="0" animBg="1"/>
      <p:bldP spid="4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07286" y="990600"/>
            <a:ext cx="9558578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800" dirty="0" smtClean="0">
                <a:solidFill>
                  <a:schemeClr val="bg1"/>
                </a:solidFill>
              </a:rPr>
              <a:t>The force </a:t>
            </a:r>
            <a:r>
              <a:rPr lang="en-GB" sz="2800" dirty="0">
                <a:solidFill>
                  <a:schemeClr val="bg1"/>
                </a:solidFill>
              </a:rPr>
              <a:t>due to gravity </a:t>
            </a:r>
            <a:r>
              <a:rPr lang="en-GB" sz="2800" dirty="0" smtClean="0">
                <a:solidFill>
                  <a:schemeClr val="bg1"/>
                </a:solidFill>
              </a:rPr>
              <a:t>that acts on an object is called </a:t>
            </a:r>
            <a:r>
              <a:rPr lang="en-GB" sz="2800" b="1" u="sng" dirty="0" smtClean="0">
                <a:solidFill>
                  <a:schemeClr val="bg1"/>
                </a:solidFill>
              </a:rPr>
              <a:t>weight</a:t>
            </a:r>
            <a:r>
              <a:rPr lang="en-GB" sz="28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Since weight is a force, it is measured in </a:t>
            </a:r>
            <a:r>
              <a:rPr lang="en-GB" sz="2800" b="1" dirty="0" err="1" smtClean="0">
                <a:solidFill>
                  <a:schemeClr val="bg1"/>
                </a:solidFill>
              </a:rPr>
              <a:t>Newtons</a:t>
            </a:r>
            <a:r>
              <a:rPr lang="en-GB" sz="2800" dirty="0" smtClean="0">
                <a:solidFill>
                  <a:schemeClr val="bg1"/>
                </a:solidFill>
              </a:rPr>
              <a:t>.</a:t>
            </a:r>
            <a:endParaRPr lang="en-GB" sz="2800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301732"/>
              </p:ext>
            </p:extLst>
          </p:nvPr>
        </p:nvGraphicFramePr>
        <p:xfrm>
          <a:off x="1562100" y="2286000"/>
          <a:ext cx="6019800" cy="2672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0"/>
                <a:gridCol w="228600"/>
                <a:gridCol w="3009900"/>
              </a:tblGrid>
              <a:tr h="47725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Mass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Weight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05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The amount</a:t>
                      </a:r>
                      <a:r>
                        <a:rPr lang="en-GB" sz="2400" baseline="0" dirty="0" smtClean="0"/>
                        <a:t> of </a:t>
                      </a:r>
                      <a:r>
                        <a:rPr lang="en-GB" sz="2400" b="1" baseline="0" dirty="0" smtClean="0"/>
                        <a:t>matter</a:t>
                      </a:r>
                      <a:r>
                        <a:rPr lang="en-GB" sz="2400" baseline="0" dirty="0" smtClean="0"/>
                        <a:t> in an object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The </a:t>
                      </a:r>
                      <a:r>
                        <a:rPr lang="en-GB" sz="2400" b="1" dirty="0" smtClean="0"/>
                        <a:t>force</a:t>
                      </a:r>
                      <a:r>
                        <a:rPr lang="en-GB" sz="2400" dirty="0" smtClean="0"/>
                        <a:t> acting on</a:t>
                      </a:r>
                      <a:r>
                        <a:rPr lang="en-GB" sz="2400" baseline="0" dirty="0" smtClean="0"/>
                        <a:t> an object, due to gravity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055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Never changes</a:t>
                      </a:r>
                      <a:endParaRPr lang="en-GB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Changes depending on the </a:t>
                      </a:r>
                      <a:r>
                        <a:rPr lang="en-GB" sz="2400" b="1" dirty="0" smtClean="0"/>
                        <a:t>strength of gravity</a:t>
                      </a:r>
                      <a:endParaRPr lang="en-GB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25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Measured in </a:t>
                      </a:r>
                      <a:r>
                        <a:rPr lang="en-GB" sz="2400" b="1" dirty="0" smtClean="0"/>
                        <a:t>kg</a:t>
                      </a:r>
                      <a:endParaRPr lang="en-GB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Measured in </a:t>
                      </a:r>
                      <a:r>
                        <a:rPr lang="en-GB" sz="2400" b="1" dirty="0" smtClean="0"/>
                        <a:t>N</a:t>
                      </a:r>
                      <a:endParaRPr lang="en-GB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5257800"/>
            <a:ext cx="6820650" cy="584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</a:rPr>
              <a:t>weight </a:t>
            </a:r>
            <a:r>
              <a:rPr lang="en-GB" sz="3200" dirty="0" smtClean="0">
                <a:solidFill>
                  <a:schemeClr val="tx1"/>
                </a:solidFill>
              </a:rPr>
              <a:t>=</a:t>
            </a:r>
            <a:r>
              <a:rPr lang="en-GB" sz="3200" b="1" dirty="0" smtClean="0">
                <a:solidFill>
                  <a:schemeClr val="tx1"/>
                </a:solidFill>
              </a:rPr>
              <a:t> mass </a:t>
            </a:r>
            <a:r>
              <a:rPr lang="en-GB" sz="3200" dirty="0" smtClean="0">
                <a:solidFill>
                  <a:schemeClr val="tx1"/>
                </a:solidFill>
              </a:rPr>
              <a:t>x</a:t>
            </a:r>
            <a:r>
              <a:rPr lang="en-GB" sz="3200" b="1" dirty="0" smtClean="0">
                <a:solidFill>
                  <a:schemeClr val="tx1"/>
                </a:solidFill>
              </a:rPr>
              <a:t> ‘strength of gravity </a:t>
            </a:r>
            <a:r>
              <a:rPr lang="en-GB" sz="3200" dirty="0" smtClean="0">
                <a:solidFill>
                  <a:schemeClr val="tx1"/>
                </a:solidFill>
              </a:rPr>
              <a:t>(</a:t>
            </a:r>
            <a:r>
              <a:rPr lang="en-GB" sz="3200" b="1" i="1" dirty="0" smtClean="0">
                <a:solidFill>
                  <a:schemeClr val="tx1"/>
                </a:solidFill>
              </a:rPr>
              <a:t>g</a:t>
            </a:r>
            <a:r>
              <a:rPr lang="en-GB" sz="3200" dirty="0" smtClean="0">
                <a:solidFill>
                  <a:schemeClr val="tx1"/>
                </a:solidFill>
              </a:rPr>
              <a:t>)’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76200"/>
            <a:ext cx="91440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Part 1: Gravity on Earth		</a:t>
            </a:r>
            <a:r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Mass or weight?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381000"/>
          </a:xfrm>
        </p:spPr>
        <p:txBody>
          <a:bodyPr>
            <a:normAutofit lnSpcReduction="10000"/>
          </a:bodyPr>
          <a:lstStyle/>
          <a:p>
            <a:pPr marL="514350" indent="-514350" algn="ctr">
              <a:buNone/>
            </a:pP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Part 1: Gravity on Earth		</a:t>
            </a:r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The strength of Earth’s gravity</a:t>
            </a:r>
            <a:endParaRPr lang="en-GB" sz="18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7057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solidFill>
                  <a:schemeClr val="bg1"/>
                </a:solidFill>
              </a:rPr>
              <a:t>Objective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Calculate the strength of gravity on the Earth’s surface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642175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solidFill>
                  <a:schemeClr val="bg1"/>
                </a:solidFill>
              </a:rPr>
              <a:t>How?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By measuring how much a dropped object </a:t>
            </a:r>
            <a:r>
              <a:rPr lang="en-GB" sz="3200" b="1" dirty="0" smtClean="0">
                <a:solidFill>
                  <a:schemeClr val="bg1"/>
                </a:solidFill>
              </a:rPr>
              <a:t>accelerates</a:t>
            </a:r>
            <a:r>
              <a:rPr lang="en-GB" sz="3200" dirty="0" smtClean="0">
                <a:solidFill>
                  <a:schemeClr val="bg1"/>
                </a:solidFill>
              </a:rPr>
              <a:t> towards the ground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5183" y="685800"/>
            <a:ext cx="3913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Practical Investigation</a:t>
            </a:r>
            <a:endParaRPr lang="en-GB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381000"/>
          </a:xfrm>
        </p:spPr>
        <p:txBody>
          <a:bodyPr>
            <a:normAutofit lnSpcReduction="10000"/>
          </a:bodyPr>
          <a:lstStyle/>
          <a:p>
            <a:pPr marL="514350" indent="-514350" algn="ctr">
              <a:buNone/>
            </a:pP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Part 1: Gravity on Earth		</a:t>
            </a:r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The strength of Earth’s gravity</a:t>
            </a:r>
            <a:endParaRPr lang="en-GB" sz="18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5183" y="685800"/>
            <a:ext cx="3913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Practical Investigation</a:t>
            </a:r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22975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Before you calculate your averages, look out for “strange” readings which are far off your other readings.</a:t>
            </a:r>
          </a:p>
          <a:p>
            <a:pPr algn="ctr"/>
            <a:endParaRPr lang="en-GB" sz="2800" dirty="0" smtClean="0">
              <a:solidFill>
                <a:schemeClr val="bg1"/>
              </a:solidFill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These are called </a:t>
            </a:r>
            <a:r>
              <a:rPr lang="en-GB" sz="2800" b="1" u="sng" dirty="0" smtClean="0">
                <a:solidFill>
                  <a:schemeClr val="bg1"/>
                </a:solidFill>
              </a:rPr>
              <a:t>anomalous results</a:t>
            </a:r>
            <a:r>
              <a:rPr lang="en-GB" sz="28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They should be ignored and </a:t>
            </a:r>
            <a:r>
              <a:rPr lang="en-GB" sz="2800" b="1" dirty="0" smtClean="0">
                <a:solidFill>
                  <a:schemeClr val="bg1"/>
                </a:solidFill>
              </a:rPr>
              <a:t>not</a:t>
            </a:r>
            <a:r>
              <a:rPr lang="en-GB" sz="2800" dirty="0" smtClean="0">
                <a:solidFill>
                  <a:schemeClr val="bg1"/>
                </a:solidFill>
              </a:rPr>
              <a:t> used to calculate averages!</a:t>
            </a:r>
          </a:p>
          <a:p>
            <a:pPr algn="ctr"/>
            <a:endParaRPr lang="en-GB" sz="2800" dirty="0" smtClean="0">
              <a:solidFill>
                <a:schemeClr val="bg1"/>
              </a:solidFill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What may have caused them?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2036</TotalTime>
  <Words>1370</Words>
  <Application>Microsoft Office PowerPoint</Application>
  <PresentationFormat>On-screen Show (4:3)</PresentationFormat>
  <Paragraphs>183</Paragraphs>
  <Slides>30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mewxjjs7</dc:creator>
  <cp:lastModifiedBy>mewxjjs7</cp:lastModifiedBy>
  <cp:revision>214</cp:revision>
  <dcterms:created xsi:type="dcterms:W3CDTF">2006-08-16T00:00:00Z</dcterms:created>
  <dcterms:modified xsi:type="dcterms:W3CDTF">2014-10-16T10:06:30Z</dcterms:modified>
</cp:coreProperties>
</file>